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1"/>
  </p:sldMasterIdLst>
  <p:notesMasterIdLst>
    <p:notesMasterId r:id="rId14"/>
  </p:notesMasterIdLst>
  <p:handoutMasterIdLst>
    <p:handoutMasterId r:id="rId15"/>
  </p:handoutMasterIdLst>
  <p:sldIdLst>
    <p:sldId id="256" r:id="rId2"/>
    <p:sldId id="301" r:id="rId3"/>
    <p:sldId id="311" r:id="rId4"/>
    <p:sldId id="302" r:id="rId5"/>
    <p:sldId id="295" r:id="rId6"/>
    <p:sldId id="305" r:id="rId7"/>
    <p:sldId id="307" r:id="rId8"/>
    <p:sldId id="304" r:id="rId9"/>
    <p:sldId id="309" r:id="rId10"/>
    <p:sldId id="283" r:id="rId11"/>
    <p:sldId id="310" r:id="rId12"/>
    <p:sldId id="281" r:id="rId1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Kerosky" initials="CK" lastIdx="0" clrIdx="0">
    <p:extLst>
      <p:ext uri="{19B8F6BF-5375-455C-9EA6-DF929625EA0E}">
        <p15:presenceInfo xmlns:p15="http://schemas.microsoft.com/office/powerpoint/2012/main" userId="6cb6cb822094ac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0293483-A6FB-F545-9C87-5CBEE69CAF7B}" type="datetimeFigureOut">
              <a:rPr lang="en-US" smtClean="0"/>
              <a:t>9/25/2019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DAA26B2-0503-5346-8A59-B0F0E1137A57}" type="slidenum">
              <a:rPr lang="en-US" smtClean="0"/>
              <a:t>‹#›</a:t>
            </a:fld>
            <a:endParaRPr lang="en-US"/>
          </a:p>
        </p:txBody>
      </p:sp>
    </p:spTree>
    <p:extLst>
      <p:ext uri="{BB962C8B-B14F-4D97-AF65-F5344CB8AC3E}">
        <p14:creationId xmlns:p14="http://schemas.microsoft.com/office/powerpoint/2010/main" val="1839944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FA91DCC-482F-5C49-BA8D-EB3AEE26E4F6}" type="datetimeFigureOut">
              <a:rPr lang="en-US" smtClean="0"/>
              <a:t>9/25/2019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D11C0E4-39DB-334A-BA81-4D769B4A473C}" type="slidenum">
              <a:rPr lang="en-US" smtClean="0"/>
              <a:t>‹#›</a:t>
            </a:fld>
            <a:endParaRPr lang="en-US"/>
          </a:p>
        </p:txBody>
      </p:sp>
    </p:spTree>
    <p:extLst>
      <p:ext uri="{BB962C8B-B14F-4D97-AF65-F5344CB8AC3E}">
        <p14:creationId xmlns:p14="http://schemas.microsoft.com/office/powerpoint/2010/main" val="37974692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(5/22/14 00:27) -----</a:t>
            </a:r>
          </a:p>
          <a:p>
            <a:r>
              <a:rPr lang="en-US"/>
              <a:t>Joke</a:t>
            </a:r>
          </a:p>
          <a:p>
            <a:r>
              <a:rPr lang="en-US"/>
              <a:t>Estoy aca para ayudarles</a:t>
            </a:r>
          </a:p>
          <a:p>
            <a:r>
              <a:rPr lang="en-US"/>
              <a:t>Explicar las leyes</a:t>
            </a:r>
          </a:p>
          <a:p>
            <a:r>
              <a:rPr lang="en-US"/>
              <a:t>Y las excepciones que existen en las leyes </a:t>
            </a:r>
          </a:p>
          <a:p>
            <a:r>
              <a:rPr lang="en-US"/>
              <a:t>Hay veces que uno se siente desqualificado de una ley pero muchas veces si puede calificar</a:t>
            </a:r>
          </a:p>
        </p:txBody>
      </p:sp>
      <p:sp>
        <p:nvSpPr>
          <p:cNvPr id="4" name="Slide Number Placeholder 3"/>
          <p:cNvSpPr>
            <a:spLocks noGrp="1"/>
          </p:cNvSpPr>
          <p:nvPr>
            <p:ph type="sldNum" sz="quarter" idx="10"/>
          </p:nvPr>
        </p:nvSpPr>
        <p:spPr/>
        <p:txBody>
          <a:bodyPr/>
          <a:lstStyle/>
          <a:p>
            <a:fld id="{8D11C0E4-39DB-334A-BA81-4D769B4A473C}" type="slidenum">
              <a:rPr lang="en-US" smtClean="0"/>
              <a:t>1</a:t>
            </a:fld>
            <a:endParaRPr lang="en-US"/>
          </a:p>
        </p:txBody>
      </p:sp>
    </p:spTree>
    <p:extLst>
      <p:ext uri="{BB962C8B-B14F-4D97-AF65-F5344CB8AC3E}">
        <p14:creationId xmlns:p14="http://schemas.microsoft.com/office/powerpoint/2010/main" val="47242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ore than 2,500 children were separated from their parents after the administration adopted a "zero-tolerance" policy to criminally prosecute every adult who enters the country illegally. Hundreds of parents were deported without their children.</a:t>
            </a:r>
          </a:p>
          <a:p>
            <a:r>
              <a:rPr lang="en-US" sz="1200" b="0" i="0" kern="1200" dirty="0">
                <a:solidFill>
                  <a:schemeClr val="tx1"/>
                </a:solidFill>
                <a:effectLst/>
                <a:latin typeface="+mn-lt"/>
                <a:ea typeface="+mn-ea"/>
                <a:cs typeface="+mn-cs"/>
              </a:rPr>
              <a:t>The administration scrapped the policy, but is considering new options to create deterrents for immigrant families.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government is unable to hold children generally past 20 days under court-mandated guidelines on the care of children in government custody. But administration officials are working to amend the guidelines to allow for longer detentions.</a:t>
            </a:r>
          </a:p>
          <a:p>
            <a:r>
              <a:rPr lang="en-US" sz="1200" b="0" i="0" kern="1200" dirty="0">
                <a:solidFill>
                  <a:schemeClr val="tx1"/>
                </a:solidFill>
                <a:effectLst/>
                <a:latin typeface="+mn-lt"/>
                <a:ea typeface="+mn-ea"/>
                <a:cs typeface="+mn-cs"/>
              </a:rPr>
              <a:t>Another possibility officials were considering is to give parents a choice between being detained months or years with their children while pursuing asylum or releasing their children to a government shelter while a relative or guardian seeks custody, administration officials said.</a:t>
            </a:r>
          </a:p>
          <a:p>
            <a:r>
              <a:rPr lang="en-US" sz="1200" b="0" i="0" kern="1200" dirty="0">
                <a:solidFill>
                  <a:schemeClr val="tx1"/>
                </a:solidFill>
                <a:effectLst/>
                <a:latin typeface="+mn-lt"/>
                <a:ea typeface="+mn-ea"/>
                <a:cs typeface="+mn-cs"/>
              </a:rPr>
              <a:t>Immigrant ad</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D11C0E4-39DB-334A-BA81-4D769B4A473C}" type="slidenum">
              <a:rPr lang="en-US" smtClean="0"/>
              <a:t>7</a:t>
            </a:fld>
            <a:endParaRPr lang="en-US"/>
          </a:p>
        </p:txBody>
      </p:sp>
    </p:spTree>
    <p:extLst>
      <p:ext uri="{BB962C8B-B14F-4D97-AF65-F5344CB8AC3E}">
        <p14:creationId xmlns:p14="http://schemas.microsoft.com/office/powerpoint/2010/main" val="215383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C0626B-8454-2B4F-BDFC-50D0088B6A4B}" type="datetime1">
              <a:rPr lang="en-US" smtClean="0"/>
              <a:t>9/25/2019</a:t>
            </a:fld>
            <a:endParaRPr lang="en-US"/>
          </a:p>
        </p:txBody>
      </p:sp>
      <p:sp>
        <p:nvSpPr>
          <p:cNvPr id="5" name="Footer Placeholder 4"/>
          <p:cNvSpPr>
            <a:spLocks noGrp="1"/>
          </p:cNvSpPr>
          <p:nvPr>
            <p:ph type="ftr" sz="quarter" idx="11"/>
          </p:nvPr>
        </p:nvSpPr>
        <p:spPr/>
        <p:txBody>
          <a:bodyPr/>
          <a:lstStyle/>
          <a:p>
            <a:r>
              <a:rPr lang="en-US"/>
              <a:t>© Liliana Gallelli, Attorney at Law/Licenciada (707) 433-2060</a:t>
            </a:r>
          </a:p>
        </p:txBody>
      </p:sp>
      <p:sp>
        <p:nvSpPr>
          <p:cNvPr id="6" name="Slide Number Placeholder 5"/>
          <p:cNvSpPr>
            <a:spLocks noGrp="1"/>
          </p:cNvSpPr>
          <p:nvPr>
            <p:ph type="sldNum" sz="quarter" idx="12"/>
          </p:nvPr>
        </p:nvSpPr>
        <p:spPr/>
        <p:txBody>
          <a:bodyPr/>
          <a:lstStyle/>
          <a:p>
            <a:fld id="{932CC853-A49F-904B-899C-B5148FBCE4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B299D-E956-EF47-A6B0-0BF0B11E465E}" type="datetime1">
              <a:rPr lang="en-US" smtClean="0"/>
              <a:t>9/25/2019</a:t>
            </a:fld>
            <a:endParaRPr lang="en-US"/>
          </a:p>
        </p:txBody>
      </p:sp>
      <p:sp>
        <p:nvSpPr>
          <p:cNvPr id="5" name="Footer Placeholder 4"/>
          <p:cNvSpPr>
            <a:spLocks noGrp="1"/>
          </p:cNvSpPr>
          <p:nvPr>
            <p:ph type="ftr" sz="quarter" idx="11"/>
          </p:nvPr>
        </p:nvSpPr>
        <p:spPr/>
        <p:txBody>
          <a:bodyPr/>
          <a:lstStyle/>
          <a:p>
            <a:r>
              <a:rPr lang="en-US"/>
              <a:t>© Liliana Gallelli, Attorney at Law/Licenciada (707) 433-2060</a:t>
            </a:r>
          </a:p>
        </p:txBody>
      </p:sp>
      <p:sp>
        <p:nvSpPr>
          <p:cNvPr id="6" name="Slide Number Placeholder 5"/>
          <p:cNvSpPr>
            <a:spLocks noGrp="1"/>
          </p:cNvSpPr>
          <p:nvPr>
            <p:ph type="sldNum" sz="quarter" idx="12"/>
          </p:nvPr>
        </p:nvSpPr>
        <p:spPr/>
        <p:txBody>
          <a:bodyPr/>
          <a:lstStyle/>
          <a:p>
            <a:fld id="{932CC853-A49F-904B-899C-B5148FBCE4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E7F987A-9B61-AD46-A500-08DA9B856554}" type="datetime1">
              <a:rPr lang="en-US" smtClean="0"/>
              <a:t>9/25/2019</a:t>
            </a:fld>
            <a:endParaRPr lang="en-US"/>
          </a:p>
        </p:txBody>
      </p:sp>
      <p:sp>
        <p:nvSpPr>
          <p:cNvPr id="5" name="Footer Placeholder 4"/>
          <p:cNvSpPr>
            <a:spLocks noGrp="1"/>
          </p:cNvSpPr>
          <p:nvPr>
            <p:ph type="ftr" sz="quarter" idx="11"/>
          </p:nvPr>
        </p:nvSpPr>
        <p:spPr/>
        <p:txBody>
          <a:bodyPr/>
          <a:lstStyle/>
          <a:p>
            <a:r>
              <a:rPr lang="en-US"/>
              <a:t>© Liliana Gallelli, Attorney at Law/Licenciada (707) 433-2060</a:t>
            </a:r>
          </a:p>
        </p:txBody>
      </p:sp>
      <p:sp>
        <p:nvSpPr>
          <p:cNvPr id="6" name="Slide Number Placeholder 5"/>
          <p:cNvSpPr>
            <a:spLocks noGrp="1"/>
          </p:cNvSpPr>
          <p:nvPr>
            <p:ph type="sldNum" sz="quarter" idx="12"/>
          </p:nvPr>
        </p:nvSpPr>
        <p:spPr/>
        <p:txBody>
          <a:bodyPr/>
          <a:lstStyle/>
          <a:p>
            <a:fld id="{932CC853-A49F-904B-899C-B5148FBCE41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E4302-A433-EE4F-A902-B5F92E166454}" type="datetime1">
              <a:rPr lang="en-US" smtClean="0"/>
              <a:t>9/25/2019</a:t>
            </a:fld>
            <a:endParaRPr lang="en-US"/>
          </a:p>
        </p:txBody>
      </p:sp>
      <p:sp>
        <p:nvSpPr>
          <p:cNvPr id="5" name="Footer Placeholder 4"/>
          <p:cNvSpPr>
            <a:spLocks noGrp="1"/>
          </p:cNvSpPr>
          <p:nvPr>
            <p:ph type="ftr" sz="quarter" idx="11"/>
          </p:nvPr>
        </p:nvSpPr>
        <p:spPr/>
        <p:txBody>
          <a:bodyPr/>
          <a:lstStyle/>
          <a:p>
            <a:r>
              <a:rPr lang="en-US"/>
              <a:t>© Liliana Gallelli, Attorney at Law/Licenciada (707) 433-2060</a:t>
            </a:r>
          </a:p>
        </p:txBody>
      </p:sp>
      <p:sp>
        <p:nvSpPr>
          <p:cNvPr id="6" name="Slide Number Placeholder 5"/>
          <p:cNvSpPr>
            <a:spLocks noGrp="1"/>
          </p:cNvSpPr>
          <p:nvPr>
            <p:ph type="sldNum" sz="quarter" idx="12"/>
          </p:nvPr>
        </p:nvSpPr>
        <p:spPr/>
        <p:txBody>
          <a:bodyPr/>
          <a:lstStyle/>
          <a:p>
            <a:fld id="{932CC853-A49F-904B-899C-B5148FBCE41A}"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4EE2A0-3EEC-9440-AFC3-9557A601FCCA}" type="datetime1">
              <a:rPr lang="en-US" smtClean="0"/>
              <a:t>9/25/2019</a:t>
            </a:fld>
            <a:endParaRPr lang="en-US"/>
          </a:p>
        </p:txBody>
      </p:sp>
      <p:sp>
        <p:nvSpPr>
          <p:cNvPr id="5" name="Footer Placeholder 4"/>
          <p:cNvSpPr>
            <a:spLocks noGrp="1"/>
          </p:cNvSpPr>
          <p:nvPr>
            <p:ph type="ftr" sz="quarter" idx="11"/>
          </p:nvPr>
        </p:nvSpPr>
        <p:spPr/>
        <p:txBody>
          <a:bodyPr/>
          <a:lstStyle/>
          <a:p>
            <a:r>
              <a:rPr lang="en-US"/>
              <a:t>© Liliana Gallelli, Attorney at Law/Licenciada (707) 433-2060</a:t>
            </a:r>
          </a:p>
        </p:txBody>
      </p:sp>
      <p:sp>
        <p:nvSpPr>
          <p:cNvPr id="6" name="Slide Number Placeholder 5"/>
          <p:cNvSpPr>
            <a:spLocks noGrp="1"/>
          </p:cNvSpPr>
          <p:nvPr>
            <p:ph type="sldNum" sz="quarter" idx="12"/>
          </p:nvPr>
        </p:nvSpPr>
        <p:spPr/>
        <p:txBody>
          <a:bodyPr/>
          <a:lstStyle/>
          <a:p>
            <a:fld id="{932CC853-A49F-904B-899C-B5148FBCE4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9F0DD93-F28D-4846-BBEA-8CC4F48B85B2}" type="datetime1">
              <a:rPr lang="en-US" smtClean="0"/>
              <a:t>9/25/2019</a:t>
            </a:fld>
            <a:endParaRPr lang="en-US"/>
          </a:p>
        </p:txBody>
      </p:sp>
      <p:sp>
        <p:nvSpPr>
          <p:cNvPr id="6" name="Footer Placeholder 5"/>
          <p:cNvSpPr>
            <a:spLocks noGrp="1"/>
          </p:cNvSpPr>
          <p:nvPr>
            <p:ph type="ftr" sz="quarter" idx="11"/>
          </p:nvPr>
        </p:nvSpPr>
        <p:spPr/>
        <p:txBody>
          <a:bodyPr/>
          <a:lstStyle/>
          <a:p>
            <a:r>
              <a:rPr lang="en-US"/>
              <a:t>© Liliana Gallelli, Attorney at Law/Licenciada (707) 433-2060</a:t>
            </a:r>
          </a:p>
        </p:txBody>
      </p:sp>
      <p:sp>
        <p:nvSpPr>
          <p:cNvPr id="7" name="Slide Number Placeholder 6"/>
          <p:cNvSpPr>
            <a:spLocks noGrp="1"/>
          </p:cNvSpPr>
          <p:nvPr>
            <p:ph type="sldNum" sz="quarter" idx="12"/>
          </p:nvPr>
        </p:nvSpPr>
        <p:spPr/>
        <p:txBody>
          <a:bodyPr/>
          <a:lstStyle/>
          <a:p>
            <a:fld id="{932CC853-A49F-904B-899C-B5148FBCE41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226042-394C-0844-8562-4C445C13ED65}" type="datetime1">
              <a:rPr lang="en-US" smtClean="0"/>
              <a:t>9/25/2019</a:t>
            </a:fld>
            <a:endParaRPr lang="en-US"/>
          </a:p>
        </p:txBody>
      </p:sp>
      <p:sp>
        <p:nvSpPr>
          <p:cNvPr id="8" name="Footer Placeholder 7"/>
          <p:cNvSpPr>
            <a:spLocks noGrp="1"/>
          </p:cNvSpPr>
          <p:nvPr>
            <p:ph type="ftr" sz="quarter" idx="11"/>
          </p:nvPr>
        </p:nvSpPr>
        <p:spPr/>
        <p:txBody>
          <a:bodyPr/>
          <a:lstStyle/>
          <a:p>
            <a:r>
              <a:rPr lang="en-US"/>
              <a:t>© Liliana Gallelli, Attorney at Law/Licenciada (707) 433-2060</a:t>
            </a:r>
          </a:p>
        </p:txBody>
      </p:sp>
      <p:sp>
        <p:nvSpPr>
          <p:cNvPr id="9" name="Slide Number Placeholder 8"/>
          <p:cNvSpPr>
            <a:spLocks noGrp="1"/>
          </p:cNvSpPr>
          <p:nvPr>
            <p:ph type="sldNum" sz="quarter" idx="12"/>
          </p:nvPr>
        </p:nvSpPr>
        <p:spPr/>
        <p:txBody>
          <a:bodyPr/>
          <a:lstStyle/>
          <a:p>
            <a:fld id="{932CC853-A49F-904B-899C-B5148FBCE4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B069D-685A-5F4A-85D0-39ACDFEF2E2A}" type="datetime1">
              <a:rPr lang="en-US" smtClean="0"/>
              <a:t>9/25/2019</a:t>
            </a:fld>
            <a:endParaRPr lang="en-US"/>
          </a:p>
        </p:txBody>
      </p:sp>
      <p:sp>
        <p:nvSpPr>
          <p:cNvPr id="4" name="Footer Placeholder 3"/>
          <p:cNvSpPr>
            <a:spLocks noGrp="1"/>
          </p:cNvSpPr>
          <p:nvPr>
            <p:ph type="ftr" sz="quarter" idx="11"/>
          </p:nvPr>
        </p:nvSpPr>
        <p:spPr/>
        <p:txBody>
          <a:bodyPr/>
          <a:lstStyle/>
          <a:p>
            <a:r>
              <a:rPr lang="en-US"/>
              <a:t>© Liliana Gallelli, Attorney at Law/Licenciada (707) 433-2060</a:t>
            </a:r>
          </a:p>
        </p:txBody>
      </p:sp>
      <p:sp>
        <p:nvSpPr>
          <p:cNvPr id="5" name="Slide Number Placeholder 4"/>
          <p:cNvSpPr>
            <a:spLocks noGrp="1"/>
          </p:cNvSpPr>
          <p:nvPr>
            <p:ph type="sldNum" sz="quarter" idx="12"/>
          </p:nvPr>
        </p:nvSpPr>
        <p:spPr/>
        <p:txBody>
          <a:bodyPr/>
          <a:lstStyle/>
          <a:p>
            <a:fld id="{932CC853-A49F-904B-899C-B5148FBCE4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202A07B-EAD6-D54E-9A24-D44C0E64ECFA}" type="datetime1">
              <a:rPr lang="en-US" smtClean="0"/>
              <a:t>9/25/2019</a:t>
            </a:fld>
            <a:endParaRPr lang="en-US"/>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Slide Number Placeholder 3"/>
          <p:cNvSpPr>
            <a:spLocks noGrp="1"/>
          </p:cNvSpPr>
          <p:nvPr>
            <p:ph type="sldNum" sz="quarter" idx="12"/>
          </p:nvPr>
        </p:nvSpPr>
        <p:spPr/>
        <p:txBody>
          <a:bodyPr/>
          <a:lstStyle/>
          <a:p>
            <a:fld id="{932CC853-A49F-904B-899C-B5148FBCE4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D95E040-AE11-7C41-8CC9-F303E5B9C5D0}" type="datetime1">
              <a:rPr lang="en-US" smtClean="0"/>
              <a:t>9/25/2019</a:t>
            </a:fld>
            <a:endParaRPr lang="en-US"/>
          </a:p>
        </p:txBody>
      </p:sp>
      <p:sp>
        <p:nvSpPr>
          <p:cNvPr id="6" name="Footer Placeholder 5"/>
          <p:cNvSpPr>
            <a:spLocks noGrp="1"/>
          </p:cNvSpPr>
          <p:nvPr>
            <p:ph type="ftr" sz="quarter" idx="11"/>
          </p:nvPr>
        </p:nvSpPr>
        <p:spPr/>
        <p:txBody>
          <a:bodyPr/>
          <a:lstStyle/>
          <a:p>
            <a:r>
              <a:rPr lang="en-US"/>
              <a:t>© Liliana Gallelli, Attorney at Law/Licenciada (707) 433-2060</a:t>
            </a:r>
          </a:p>
        </p:txBody>
      </p:sp>
      <p:sp>
        <p:nvSpPr>
          <p:cNvPr id="7" name="Slide Number Placeholder 6"/>
          <p:cNvSpPr>
            <a:spLocks noGrp="1"/>
          </p:cNvSpPr>
          <p:nvPr>
            <p:ph type="sldNum" sz="quarter" idx="12"/>
          </p:nvPr>
        </p:nvSpPr>
        <p:spPr/>
        <p:txBody>
          <a:bodyPr/>
          <a:lstStyle/>
          <a:p>
            <a:fld id="{932CC853-A49F-904B-899C-B5148FBCE41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0258D-ACFC-804E-BCCA-903C9CF26AEC}" type="datetime1">
              <a:rPr lang="en-US" smtClean="0"/>
              <a:t>9/25/2019</a:t>
            </a:fld>
            <a:endParaRPr lang="en-US"/>
          </a:p>
        </p:txBody>
      </p:sp>
      <p:sp>
        <p:nvSpPr>
          <p:cNvPr id="6" name="Footer Placeholder 5"/>
          <p:cNvSpPr>
            <a:spLocks noGrp="1"/>
          </p:cNvSpPr>
          <p:nvPr>
            <p:ph type="ftr" sz="quarter" idx="11"/>
          </p:nvPr>
        </p:nvSpPr>
        <p:spPr/>
        <p:txBody>
          <a:bodyPr/>
          <a:lstStyle/>
          <a:p>
            <a:r>
              <a:rPr lang="en-US"/>
              <a:t>© Liliana Gallelli, Attorney at Law/Licenciada (707) 433-2060</a:t>
            </a:r>
          </a:p>
        </p:txBody>
      </p:sp>
      <p:sp>
        <p:nvSpPr>
          <p:cNvPr id="7" name="Slide Number Placeholder 6"/>
          <p:cNvSpPr>
            <a:spLocks noGrp="1"/>
          </p:cNvSpPr>
          <p:nvPr>
            <p:ph type="sldNum" sz="quarter" idx="12"/>
          </p:nvPr>
        </p:nvSpPr>
        <p:spPr/>
        <p:txBody>
          <a:bodyPr/>
          <a:lstStyle/>
          <a:p>
            <a:fld id="{932CC853-A49F-904B-899C-B5148FBCE41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32A49C2-AE9A-9A4C-A31D-FF2EAE98710D}" type="datetime1">
              <a:rPr lang="en-US" smtClean="0"/>
              <a:t>9/25/2019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a:t>© Liliana Gallelli, Attorney at Law/Licenciada (707) 433-2060</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32CC853-A49F-904B-899C-B5148FBCE41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767" y="2917367"/>
            <a:ext cx="7772400" cy="840793"/>
          </a:xfrm>
        </p:spPr>
        <p:txBody>
          <a:bodyPr>
            <a:normAutofit fontScale="90000"/>
          </a:bodyPr>
          <a:lstStyle/>
          <a:p>
            <a:br>
              <a:rPr lang="en-US" dirty="0"/>
            </a:br>
            <a:br>
              <a:rPr lang="en-US" dirty="0"/>
            </a:br>
            <a:br>
              <a:rPr lang="en-US" dirty="0"/>
            </a:br>
            <a:br>
              <a:rPr lang="en-US" dirty="0"/>
            </a:br>
            <a:br>
              <a:rPr lang="en-US" dirty="0"/>
            </a:br>
            <a:br>
              <a:rPr lang="en-US" dirty="0"/>
            </a:br>
            <a:r>
              <a:rPr lang="en-US" sz="4900" dirty="0"/>
              <a:t>Immigration Law</a:t>
            </a:r>
            <a:br>
              <a:rPr lang="en-US" sz="4900" dirty="0"/>
            </a:br>
            <a:r>
              <a:rPr lang="en-US" sz="4900" dirty="0">
                <a:solidFill>
                  <a:srgbClr val="FF0000"/>
                </a:solidFill>
              </a:rPr>
              <a:t>County of Sonoma</a:t>
            </a:r>
            <a:br>
              <a:rPr lang="en-US" sz="4900" dirty="0">
                <a:solidFill>
                  <a:srgbClr val="FF0000"/>
                </a:solidFill>
              </a:rPr>
            </a:br>
            <a:r>
              <a:rPr lang="en-US" sz="4900" dirty="0">
                <a:solidFill>
                  <a:srgbClr val="FF0000"/>
                </a:solidFill>
              </a:rPr>
              <a:t>Commission on Human Rights</a:t>
            </a:r>
            <a:br>
              <a:rPr lang="en-US" sz="4900" dirty="0"/>
            </a:br>
            <a:br>
              <a:rPr lang="en-US" sz="4900" dirty="0"/>
            </a:br>
            <a:r>
              <a:rPr lang="en-US" sz="4900" dirty="0"/>
              <a:t>September 25, 2019</a:t>
            </a:r>
            <a:endParaRPr lang="en-US" dirty="0"/>
          </a:p>
        </p:txBody>
      </p:sp>
      <p:sp>
        <p:nvSpPr>
          <p:cNvPr id="3" name="Subtitle 2"/>
          <p:cNvSpPr>
            <a:spLocks noGrp="1"/>
          </p:cNvSpPr>
          <p:nvPr>
            <p:ph type="subTitle" idx="1"/>
          </p:nvPr>
        </p:nvSpPr>
        <p:spPr>
          <a:xfrm>
            <a:off x="1483567" y="3891903"/>
            <a:ext cx="6400800" cy="1473200"/>
          </a:xfrm>
        </p:spPr>
        <p:txBody>
          <a:bodyPr>
            <a:noAutofit/>
          </a:bodyPr>
          <a:lstStyle/>
          <a:p>
            <a:r>
              <a:rPr lang="en-US" sz="2800" i="1" dirty="0">
                <a:solidFill>
                  <a:schemeClr val="tx1"/>
                </a:solidFill>
              </a:rPr>
              <a:t>Liliana Gallelli, Attorney at Law</a:t>
            </a:r>
          </a:p>
          <a:p>
            <a:r>
              <a:rPr lang="en-US" i="1" dirty="0">
                <a:solidFill>
                  <a:schemeClr val="tx1"/>
                </a:solidFill>
              </a:rPr>
              <a:t>Board Member, My American Dreams and Associate, Kerosky Purves &amp; Bogue</a:t>
            </a:r>
          </a:p>
          <a:p>
            <a:r>
              <a:rPr lang="en-US" sz="2800" i="1" dirty="0">
                <a:solidFill>
                  <a:schemeClr val="tx1"/>
                </a:solidFill>
              </a:rPr>
              <a:t>Santa Rosa, CA </a:t>
            </a:r>
          </a:p>
        </p:txBody>
      </p:sp>
    </p:spTree>
    <p:extLst>
      <p:ext uri="{BB962C8B-B14F-4D97-AF65-F5344CB8AC3E}">
        <p14:creationId xmlns:p14="http://schemas.microsoft.com/office/powerpoint/2010/main" val="159882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Liliana Gallelli, Attorney at Law/Licenciada (707) 433-2060</a:t>
            </a:r>
          </a:p>
        </p:txBody>
      </p:sp>
      <p:sp>
        <p:nvSpPr>
          <p:cNvPr id="9" name="Title 8"/>
          <p:cNvSpPr>
            <a:spLocks noGrp="1"/>
          </p:cNvSpPr>
          <p:nvPr>
            <p:ph type="title"/>
          </p:nvPr>
        </p:nvSpPr>
        <p:spPr/>
        <p:txBody>
          <a:bodyPr>
            <a:normAutofit/>
          </a:bodyPr>
          <a:lstStyle/>
          <a:p>
            <a:r>
              <a:rPr lang="en-US" dirty="0"/>
              <a:t>DEPORTATION PROCESS</a:t>
            </a:r>
            <a:endParaRPr lang="en-US" dirty="0">
              <a:solidFill>
                <a:srgbClr val="FF0000"/>
              </a:solidFill>
            </a:endParaRPr>
          </a:p>
        </p:txBody>
      </p:sp>
      <p:sp>
        <p:nvSpPr>
          <p:cNvPr id="3" name="TextBox 2"/>
          <p:cNvSpPr txBox="1"/>
          <p:nvPr/>
        </p:nvSpPr>
        <p:spPr>
          <a:xfrm>
            <a:off x="4086808" y="1565570"/>
            <a:ext cx="4220779" cy="5878532"/>
          </a:xfrm>
          <a:prstGeom prst="rect">
            <a:avLst/>
          </a:prstGeom>
          <a:noFill/>
        </p:spPr>
        <p:txBody>
          <a:bodyPr wrap="square" rtlCol="0">
            <a:spAutoFit/>
          </a:bodyPr>
          <a:lstStyle/>
          <a:p>
            <a:endParaRPr lang="en-US" sz="2000" dirty="0"/>
          </a:p>
          <a:p>
            <a:pPr marL="342900" indent="-342900">
              <a:buFont typeface="+mj-lt"/>
              <a:buAutoNum type="arabicPeriod"/>
            </a:pPr>
            <a:r>
              <a:rPr lang="en-US" sz="2000" dirty="0"/>
              <a:t>Attend preliminary hearing</a:t>
            </a:r>
          </a:p>
          <a:p>
            <a:pPr marL="342900" indent="-342900">
              <a:buFont typeface="+mj-lt"/>
              <a:buAutoNum type="arabicPeriod"/>
            </a:pPr>
            <a:r>
              <a:rPr lang="en-US" sz="2000" dirty="0"/>
              <a:t>Find legal representation</a:t>
            </a:r>
          </a:p>
          <a:p>
            <a:pPr marL="342900" indent="-342900">
              <a:buFont typeface="+mj-lt"/>
              <a:buAutoNum type="arabicPeriod"/>
            </a:pPr>
            <a:r>
              <a:rPr lang="en-US" sz="2000" dirty="0"/>
              <a:t>Attend all scheduled hearings and submit the asylum application</a:t>
            </a:r>
          </a:p>
          <a:p>
            <a:pPr marL="342900" indent="-342900">
              <a:buFont typeface="+mj-lt"/>
              <a:buAutoNum type="arabicPeriod"/>
            </a:pPr>
            <a:r>
              <a:rPr lang="en-US" sz="2000" dirty="0"/>
              <a:t>Individual hearing: evidence and testimony in support of claim.  An adversarial hearing where immigrant has the burden of proof.  DHS opposes the immigrant’s  eligibility.  Immigration Judge presides</a:t>
            </a:r>
          </a:p>
          <a:p>
            <a:pPr marL="342900" indent="-342900">
              <a:buFont typeface="+mj-lt"/>
              <a:buAutoNum type="arabicPeriod"/>
            </a:pPr>
            <a:r>
              <a:rPr lang="en-US" sz="2000" dirty="0"/>
              <a:t>Currently Immigration Judges must complete  case within 1 year.</a:t>
            </a:r>
          </a:p>
          <a:p>
            <a:pPr marL="342900" indent="-342900">
              <a:buFont typeface="+mj-lt"/>
              <a:buAutoNum type="arabicPeriod"/>
            </a:pPr>
            <a:endParaRPr lang="en-US" sz="2000" dirty="0"/>
          </a:p>
          <a:p>
            <a:pPr marL="342900" indent="-342900">
              <a:buFont typeface="+mj-lt"/>
              <a:buAutoNum type="arabicPeriod"/>
            </a:pPr>
            <a:endParaRPr lang="en-US" sz="2000" dirty="0"/>
          </a:p>
          <a:p>
            <a:pPr marL="342900" indent="-342900">
              <a:buFont typeface="+mj-lt"/>
              <a:buAutoNum type="arabicPeriod"/>
            </a:pPr>
            <a:endParaRPr lang="en-US" sz="2000" dirty="0"/>
          </a:p>
          <a:p>
            <a:pPr marL="342900" indent="-342900">
              <a:buFont typeface="+mj-lt"/>
              <a:buAutoNum type="arabicPeriod"/>
            </a:pPr>
            <a:endParaRPr lang="en-US" sz="2000" dirty="0"/>
          </a:p>
          <a:p>
            <a:pPr marL="342900" indent="-342900">
              <a:buFont typeface="+mj-lt"/>
              <a:buAutoNum type="arabicPeriod"/>
            </a:pPr>
            <a:endParaRPr lang="en-US" sz="1600" dirty="0"/>
          </a:p>
        </p:txBody>
      </p:sp>
      <p:pic>
        <p:nvPicPr>
          <p:cNvPr id="5" name="Picture 4">
            <a:extLst>
              <a:ext uri="{FF2B5EF4-FFF2-40B4-BE49-F238E27FC236}">
                <a16:creationId xmlns:a16="http://schemas.microsoft.com/office/drawing/2014/main" id="{75F44A33-4749-45AD-977A-25B39FD68C53}"/>
              </a:ext>
            </a:extLst>
          </p:cNvPr>
          <p:cNvPicPr>
            <a:picLocks noChangeAspect="1"/>
          </p:cNvPicPr>
          <p:nvPr/>
        </p:nvPicPr>
        <p:blipFill>
          <a:blip r:embed="rId2"/>
          <a:stretch>
            <a:fillRect/>
          </a:stretch>
        </p:blipFill>
        <p:spPr>
          <a:xfrm>
            <a:off x="457200" y="2647949"/>
            <a:ext cx="3523129" cy="2175977"/>
          </a:xfrm>
          <a:prstGeom prst="rect">
            <a:avLst/>
          </a:prstGeom>
        </p:spPr>
      </p:pic>
    </p:spTree>
    <p:extLst>
      <p:ext uri="{BB962C8B-B14F-4D97-AF65-F5344CB8AC3E}">
        <p14:creationId xmlns:p14="http://schemas.microsoft.com/office/powerpoint/2010/main" val="341956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93859E-E457-4A23-B080-0D427E2F5AB7}"/>
              </a:ext>
            </a:extLst>
          </p:cNvPr>
          <p:cNvSpPr>
            <a:spLocks noGrp="1"/>
          </p:cNvSpPr>
          <p:nvPr>
            <p:ph type="ftr" sz="quarter" idx="11"/>
          </p:nvPr>
        </p:nvSpPr>
        <p:spPr/>
        <p:txBody>
          <a:bodyPr/>
          <a:lstStyle/>
          <a:p>
            <a:r>
              <a:rPr lang="en-US"/>
              <a:t>© Liliana Gallelli, Attorney at Law/Licenciada (707) 433-2060</a:t>
            </a:r>
          </a:p>
        </p:txBody>
      </p:sp>
      <p:sp>
        <p:nvSpPr>
          <p:cNvPr id="6" name="AutoShape 2">
            <a:extLst>
              <a:ext uri="{FF2B5EF4-FFF2-40B4-BE49-F238E27FC236}">
                <a16:creationId xmlns:a16="http://schemas.microsoft.com/office/drawing/2014/main" id="{50194855-617B-468F-92FC-ECBABA829B59}"/>
              </a:ext>
            </a:extLst>
          </p:cNvPr>
          <p:cNvSpPr>
            <a:spLocks noChangeAspect="1" noChangeArrowheads="1"/>
          </p:cNvSpPr>
          <p:nvPr/>
        </p:nvSpPr>
        <p:spPr bwMode="auto">
          <a:xfrm>
            <a:off x="902208" y="-240792"/>
            <a:ext cx="3822192" cy="38221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Content Placeholder 7">
            <a:extLst>
              <a:ext uri="{FF2B5EF4-FFF2-40B4-BE49-F238E27FC236}">
                <a16:creationId xmlns:a16="http://schemas.microsoft.com/office/drawing/2014/main" id="{5BB4AEB2-3265-4C33-B9DA-4E908CFA5D3C}"/>
              </a:ext>
            </a:extLst>
          </p:cNvPr>
          <p:cNvPicPr>
            <a:picLocks noGrp="1" noChangeAspect="1"/>
          </p:cNvPicPr>
          <p:nvPr>
            <p:ph sz="quarter" idx="14"/>
          </p:nvPr>
        </p:nvPicPr>
        <p:blipFill>
          <a:blip r:embed="rId2"/>
          <a:stretch>
            <a:fillRect/>
          </a:stretch>
        </p:blipFill>
        <p:spPr>
          <a:xfrm>
            <a:off x="2532904" y="242711"/>
            <a:ext cx="3353980" cy="7080625"/>
          </a:xfrm>
          <a:prstGeom prst="rect">
            <a:avLst/>
          </a:prstGeom>
        </p:spPr>
      </p:pic>
    </p:spTree>
    <p:extLst>
      <p:ext uri="{BB962C8B-B14F-4D97-AF65-F5344CB8AC3E}">
        <p14:creationId xmlns:p14="http://schemas.microsoft.com/office/powerpoint/2010/main" val="58911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438400"/>
            <a:ext cx="7315200" cy="1015663"/>
          </a:xfrm>
          <a:prstGeom prst="rect">
            <a:avLst/>
          </a:prstGeom>
          <a:noFill/>
        </p:spPr>
        <p:txBody>
          <a:bodyPr wrap="square" rtlCol="0">
            <a:spAutoFit/>
          </a:bodyPr>
          <a:lstStyle/>
          <a:p>
            <a:pPr algn="ctr"/>
            <a:r>
              <a:rPr lang="en-US" sz="6000" i="1" dirty="0">
                <a:ln>
                  <a:solidFill>
                    <a:schemeClr val="tx1">
                      <a:lumMod val="95000"/>
                      <a:alpha val="85000"/>
                    </a:schemeClr>
                  </a:solidFill>
                </a:ln>
              </a:rPr>
              <a:t>Time for questions.</a:t>
            </a:r>
          </a:p>
        </p:txBody>
      </p:sp>
      <p:sp>
        <p:nvSpPr>
          <p:cNvPr id="3" name="Footer Placeholder 2"/>
          <p:cNvSpPr>
            <a:spLocks noGrp="1"/>
          </p:cNvSpPr>
          <p:nvPr>
            <p:ph type="ftr" sz="quarter" idx="11"/>
          </p:nvPr>
        </p:nvSpPr>
        <p:spPr/>
        <p:txBody>
          <a:bodyPr/>
          <a:lstStyle/>
          <a:p>
            <a:r>
              <a:rPr lang="en-US"/>
              <a:t>© Liliana Gallelli, Attorney at Law/Licenciada (707) 433-2060</a:t>
            </a:r>
          </a:p>
        </p:txBody>
      </p:sp>
    </p:spTree>
    <p:extLst>
      <p:ext uri="{BB962C8B-B14F-4D97-AF65-F5344CB8AC3E}">
        <p14:creationId xmlns:p14="http://schemas.microsoft.com/office/powerpoint/2010/main" val="255437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2914" y="2195262"/>
            <a:ext cx="4557486" cy="3450696"/>
          </a:xfrm>
        </p:spPr>
        <p:txBody>
          <a:bodyPr>
            <a:normAutofit lnSpcReduction="10000"/>
          </a:bodyPr>
          <a:lstStyle/>
          <a:p>
            <a:pPr marL="0" indent="0">
              <a:buNone/>
            </a:pPr>
            <a:endParaRPr lang="en-US" dirty="0"/>
          </a:p>
          <a:p>
            <a:r>
              <a:rPr lang="en-US" dirty="0"/>
              <a:t>Who is seeking asylum at the US-Mexican border?</a:t>
            </a:r>
          </a:p>
          <a:p>
            <a:endParaRPr lang="en-US" dirty="0"/>
          </a:p>
          <a:p>
            <a:r>
              <a:rPr lang="en-US" dirty="0"/>
              <a:t>Changes under the current administration</a:t>
            </a:r>
          </a:p>
          <a:p>
            <a:endParaRPr lang="en-US" dirty="0"/>
          </a:p>
          <a:p>
            <a:r>
              <a:rPr lang="en-US" dirty="0"/>
              <a:t>Process for seeking asylum at the border</a:t>
            </a:r>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Title 3"/>
          <p:cNvSpPr>
            <a:spLocks noGrp="1"/>
          </p:cNvSpPr>
          <p:nvPr>
            <p:ph type="title"/>
          </p:nvPr>
        </p:nvSpPr>
        <p:spPr/>
        <p:txBody>
          <a:bodyPr>
            <a:normAutofit fontScale="90000"/>
          </a:bodyPr>
          <a:lstStyle/>
          <a:p>
            <a:r>
              <a:rPr lang="en-US" dirty="0"/>
              <a:t>Asylum in the Trump Administration</a:t>
            </a:r>
          </a:p>
        </p:txBody>
      </p:sp>
      <p:pic>
        <p:nvPicPr>
          <p:cNvPr id="6" name="Picture 5">
            <a:extLst>
              <a:ext uri="{FF2B5EF4-FFF2-40B4-BE49-F238E27FC236}">
                <a16:creationId xmlns:a16="http://schemas.microsoft.com/office/drawing/2014/main" id="{C2E3358C-A2D6-4D9D-977D-D42F1391398D}"/>
              </a:ext>
            </a:extLst>
          </p:cNvPr>
          <p:cNvPicPr>
            <a:picLocks noChangeAspect="1"/>
          </p:cNvPicPr>
          <p:nvPr/>
        </p:nvPicPr>
        <p:blipFill>
          <a:blip r:embed="rId2"/>
          <a:stretch>
            <a:fillRect/>
          </a:stretch>
        </p:blipFill>
        <p:spPr>
          <a:xfrm>
            <a:off x="538274" y="2856275"/>
            <a:ext cx="3097418" cy="2061191"/>
          </a:xfrm>
          <a:prstGeom prst="rect">
            <a:avLst/>
          </a:prstGeom>
        </p:spPr>
      </p:pic>
    </p:spTree>
    <p:extLst>
      <p:ext uri="{BB962C8B-B14F-4D97-AF65-F5344CB8AC3E}">
        <p14:creationId xmlns:p14="http://schemas.microsoft.com/office/powerpoint/2010/main" val="280194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6BF9FC-165A-4B3E-8C87-FB9F31B835C4}"/>
              </a:ext>
            </a:extLst>
          </p:cNvPr>
          <p:cNvSpPr>
            <a:spLocks noGrp="1"/>
          </p:cNvSpPr>
          <p:nvPr>
            <p:ph type="ftr" sz="quarter" idx="11"/>
          </p:nvPr>
        </p:nvSpPr>
        <p:spPr/>
        <p:txBody>
          <a:bodyPr/>
          <a:lstStyle/>
          <a:p>
            <a:r>
              <a:rPr lang="en-US"/>
              <a:t>© Liliana Gallelli, Attorney at Law/Licenciada (707) 433-2060</a:t>
            </a:r>
          </a:p>
        </p:txBody>
      </p:sp>
      <p:sp>
        <p:nvSpPr>
          <p:cNvPr id="4" name="Title 3">
            <a:extLst>
              <a:ext uri="{FF2B5EF4-FFF2-40B4-BE49-F238E27FC236}">
                <a16:creationId xmlns:a16="http://schemas.microsoft.com/office/drawing/2014/main" id="{35892344-3E18-40EF-BE4F-16C9A4913AE0}"/>
              </a:ext>
            </a:extLst>
          </p:cNvPr>
          <p:cNvSpPr>
            <a:spLocks noGrp="1"/>
          </p:cNvSpPr>
          <p:nvPr>
            <p:ph type="title"/>
          </p:nvPr>
        </p:nvSpPr>
        <p:spPr/>
        <p:txBody>
          <a:bodyPr/>
          <a:lstStyle/>
          <a:p>
            <a:r>
              <a:rPr lang="en-US" dirty="0"/>
              <a:t>Central American Migrants</a:t>
            </a:r>
          </a:p>
        </p:txBody>
      </p:sp>
      <p:pic>
        <p:nvPicPr>
          <p:cNvPr id="9" name="Content Placeholder 8">
            <a:extLst>
              <a:ext uri="{FF2B5EF4-FFF2-40B4-BE49-F238E27FC236}">
                <a16:creationId xmlns:a16="http://schemas.microsoft.com/office/drawing/2014/main" id="{210BC478-4A27-4A4B-9429-E78D2D9D3506}"/>
              </a:ext>
            </a:extLst>
          </p:cNvPr>
          <p:cNvPicPr>
            <a:picLocks noGrp="1" noChangeAspect="1"/>
          </p:cNvPicPr>
          <p:nvPr>
            <p:ph idx="1"/>
          </p:nvPr>
        </p:nvPicPr>
        <p:blipFill>
          <a:blip r:embed="rId2"/>
          <a:stretch>
            <a:fillRect/>
          </a:stretch>
        </p:blipFill>
        <p:spPr>
          <a:xfrm>
            <a:off x="363894" y="1413638"/>
            <a:ext cx="5589036" cy="4576137"/>
          </a:xfrm>
        </p:spPr>
      </p:pic>
      <p:pic>
        <p:nvPicPr>
          <p:cNvPr id="10" name="Picture 9">
            <a:extLst>
              <a:ext uri="{FF2B5EF4-FFF2-40B4-BE49-F238E27FC236}">
                <a16:creationId xmlns:a16="http://schemas.microsoft.com/office/drawing/2014/main" id="{7E80EA40-8DED-4FA0-A100-63FBD2B9FBCC}"/>
              </a:ext>
            </a:extLst>
          </p:cNvPr>
          <p:cNvPicPr>
            <a:picLocks noChangeAspect="1"/>
          </p:cNvPicPr>
          <p:nvPr/>
        </p:nvPicPr>
        <p:blipFill>
          <a:blip r:embed="rId3"/>
          <a:stretch>
            <a:fillRect/>
          </a:stretch>
        </p:blipFill>
        <p:spPr>
          <a:xfrm>
            <a:off x="5548499" y="2268797"/>
            <a:ext cx="3401863" cy="4163929"/>
          </a:xfrm>
          <a:prstGeom prst="rect">
            <a:avLst/>
          </a:prstGeom>
        </p:spPr>
      </p:pic>
    </p:spTree>
    <p:extLst>
      <p:ext uri="{BB962C8B-B14F-4D97-AF65-F5344CB8AC3E}">
        <p14:creationId xmlns:p14="http://schemas.microsoft.com/office/powerpoint/2010/main" val="87754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937982"/>
            <a:ext cx="3708400" cy="4188181"/>
          </a:xfrm>
        </p:spPr>
        <p:txBody>
          <a:bodyPr>
            <a:normAutofit lnSpcReduction="10000"/>
          </a:bodyPr>
          <a:lstStyle/>
          <a:p>
            <a:pPr marL="0" indent="0">
              <a:buNone/>
            </a:pPr>
            <a:endParaRPr lang="en-US" dirty="0"/>
          </a:p>
          <a:p>
            <a:pPr marL="0" indent="0">
              <a:buNone/>
            </a:pPr>
            <a:r>
              <a:rPr lang="en-US" dirty="0"/>
              <a:t>The latest data suggests that recent measures to crack down on illegal immigration have not deterred migrants, many of whom make the arduous journey over land from Central America to escape gangs and drug cartels, and domestic violence</a:t>
            </a:r>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Title 3"/>
          <p:cNvSpPr>
            <a:spLocks noGrp="1"/>
          </p:cNvSpPr>
          <p:nvPr>
            <p:ph type="title"/>
          </p:nvPr>
        </p:nvSpPr>
        <p:spPr/>
        <p:txBody>
          <a:bodyPr>
            <a:normAutofit/>
          </a:bodyPr>
          <a:lstStyle/>
          <a:p>
            <a:r>
              <a:rPr lang="en-US" dirty="0"/>
              <a:t>Fleeing for Their Lives</a:t>
            </a:r>
          </a:p>
        </p:txBody>
      </p:sp>
      <p:pic>
        <p:nvPicPr>
          <p:cNvPr id="5" name="Picture 4">
            <a:extLst>
              <a:ext uri="{FF2B5EF4-FFF2-40B4-BE49-F238E27FC236}">
                <a16:creationId xmlns:a16="http://schemas.microsoft.com/office/drawing/2014/main" id="{2160A031-7F12-4118-A20A-680C7DCE4A7D}"/>
              </a:ext>
            </a:extLst>
          </p:cNvPr>
          <p:cNvPicPr>
            <a:picLocks noChangeAspect="1"/>
          </p:cNvPicPr>
          <p:nvPr/>
        </p:nvPicPr>
        <p:blipFill>
          <a:blip r:embed="rId2"/>
          <a:stretch>
            <a:fillRect/>
          </a:stretch>
        </p:blipFill>
        <p:spPr>
          <a:xfrm>
            <a:off x="485192" y="2595562"/>
            <a:ext cx="4028182" cy="2517614"/>
          </a:xfrm>
          <a:prstGeom prst="rect">
            <a:avLst/>
          </a:prstGeom>
        </p:spPr>
      </p:pic>
    </p:spTree>
    <p:extLst>
      <p:ext uri="{BB962C8B-B14F-4D97-AF65-F5344CB8AC3E}">
        <p14:creationId xmlns:p14="http://schemas.microsoft.com/office/powerpoint/2010/main" val="115225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522"/>
            <a:ext cx="8229600" cy="1252728"/>
          </a:xfrm>
        </p:spPr>
        <p:txBody>
          <a:bodyPr>
            <a:normAutofit/>
          </a:bodyPr>
          <a:lstStyle/>
          <a:p>
            <a:r>
              <a:rPr lang="en-US" dirty="0"/>
              <a:t>A HUMANITARIAN APPROACH</a:t>
            </a:r>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Content Placeholder 3"/>
          <p:cNvSpPr>
            <a:spLocks noGrp="1"/>
          </p:cNvSpPr>
          <p:nvPr>
            <p:ph sz="quarter" idx="13"/>
          </p:nvPr>
        </p:nvSpPr>
        <p:spPr>
          <a:xfrm>
            <a:off x="921490" y="2679192"/>
            <a:ext cx="7301019" cy="3447288"/>
          </a:xfrm>
        </p:spPr>
        <p:txBody>
          <a:bodyPr>
            <a:normAutofit lnSpcReduction="10000"/>
          </a:bodyPr>
          <a:lstStyle/>
          <a:p>
            <a:pPr marL="0" indent="0" algn="ctr">
              <a:buNone/>
            </a:pPr>
            <a:r>
              <a:rPr lang="en-US" dirty="0"/>
              <a:t>In 2014, the Obama administration faced a humanitarian crisis at the border when tens of thousands of unaccompanied minors and families with children came to the US-Mexican border seeking asylum.  </a:t>
            </a:r>
          </a:p>
          <a:p>
            <a:pPr marL="0" indent="0" algn="ctr">
              <a:buNone/>
            </a:pPr>
            <a:r>
              <a:rPr lang="en-US" dirty="0"/>
              <a:t>Congress responded by approving new resources, including additional money to house the children, and a $750 million aid package to Guatemala, El Salvador and Honduras </a:t>
            </a:r>
            <a:endParaRPr lang="en-US" u="sng" dirty="0"/>
          </a:p>
        </p:txBody>
      </p:sp>
    </p:spTree>
    <p:extLst>
      <p:ext uri="{BB962C8B-B14F-4D97-AF65-F5344CB8AC3E}">
        <p14:creationId xmlns:p14="http://schemas.microsoft.com/office/powerpoint/2010/main" val="233216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918"/>
            <a:ext cx="8229600" cy="1252728"/>
          </a:xfrm>
        </p:spPr>
        <p:txBody>
          <a:bodyPr>
            <a:normAutofit fontScale="90000"/>
          </a:bodyPr>
          <a:lstStyle/>
          <a:p>
            <a:r>
              <a:rPr lang="en-US" dirty="0"/>
              <a:t>UNPRECEDENTED POLICIES IN THE CURRENT ADMINISTRATION</a:t>
            </a:r>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Content Placeholder 3"/>
          <p:cNvSpPr>
            <a:spLocks noGrp="1"/>
          </p:cNvSpPr>
          <p:nvPr>
            <p:ph sz="quarter" idx="13"/>
          </p:nvPr>
        </p:nvSpPr>
        <p:spPr>
          <a:xfrm>
            <a:off x="902829" y="2183363"/>
            <a:ext cx="7338342" cy="3995115"/>
          </a:xfrm>
        </p:spPr>
        <p:txBody>
          <a:bodyPr>
            <a:normAutofit lnSpcReduction="10000"/>
          </a:bodyPr>
          <a:lstStyle/>
          <a:p>
            <a:pPr marL="0" indent="0" fontAlgn="base">
              <a:buNone/>
            </a:pPr>
            <a:r>
              <a:rPr lang="en-US" dirty="0"/>
              <a:t>Trump Administration has responded by:</a:t>
            </a:r>
          </a:p>
          <a:p>
            <a:pPr fontAlgn="base"/>
            <a:r>
              <a:rPr lang="en-US" dirty="0"/>
              <a:t>Threatening to cut off foreign aid to nations  </a:t>
            </a:r>
          </a:p>
          <a:p>
            <a:pPr fontAlgn="base"/>
            <a:r>
              <a:rPr lang="en-US" dirty="0"/>
              <a:t>Sending more U.S. soldiers to the border</a:t>
            </a:r>
          </a:p>
          <a:p>
            <a:pPr fontAlgn="base"/>
            <a:r>
              <a:rPr lang="en-US" dirty="0"/>
              <a:t>Criminally prosecuting persons seeking entry into the US</a:t>
            </a:r>
          </a:p>
          <a:p>
            <a:pPr fontAlgn="base"/>
            <a:r>
              <a:rPr lang="en-US" dirty="0"/>
              <a:t>Family Separation</a:t>
            </a:r>
          </a:p>
          <a:p>
            <a:pPr fontAlgn="base"/>
            <a:r>
              <a:rPr lang="en-US" dirty="0"/>
              <a:t>Accelerating the process and placing quotas on Immigration Judges</a:t>
            </a:r>
          </a:p>
          <a:p>
            <a:pPr fontAlgn="base"/>
            <a:r>
              <a:rPr lang="en-US" dirty="0"/>
              <a:t>Migrant Protection Protocol</a:t>
            </a:r>
          </a:p>
          <a:p>
            <a:pPr fontAlgn="base"/>
            <a:r>
              <a:rPr lang="en-US" dirty="0"/>
              <a:t>Expansion of Expedited Removal </a:t>
            </a:r>
          </a:p>
          <a:p>
            <a:pPr marL="0" indent="0" fontAlgn="base">
              <a:buNone/>
            </a:pPr>
            <a:endParaRPr lang="en-US" dirty="0"/>
          </a:p>
          <a:p>
            <a:endParaRPr lang="en-US" u="sng" dirty="0"/>
          </a:p>
        </p:txBody>
      </p:sp>
    </p:spTree>
    <p:extLst>
      <p:ext uri="{BB962C8B-B14F-4D97-AF65-F5344CB8AC3E}">
        <p14:creationId xmlns:p14="http://schemas.microsoft.com/office/powerpoint/2010/main" val="299076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5481" y="1937982"/>
            <a:ext cx="4203786" cy="4188181"/>
          </a:xfrm>
        </p:spPr>
        <p:txBody>
          <a:bodyPr>
            <a:normAutofit fontScale="92500"/>
          </a:bodyPr>
          <a:lstStyle/>
          <a:p>
            <a:pPr marL="0" indent="0">
              <a:buNone/>
            </a:pPr>
            <a:r>
              <a:rPr lang="en-US" dirty="0"/>
              <a:t>Though there was no change in our laws, the Trump Administration called for  a “zero tolerance” policy to criminally prosecute persons entering the country </a:t>
            </a:r>
            <a:r>
              <a:rPr lang="en-US" u="sng" dirty="0"/>
              <a:t>illegally</a:t>
            </a:r>
            <a:r>
              <a:rPr lang="en-US" dirty="0"/>
              <a:t>.  Children were not allowed to stay in detention with their parents. </a:t>
            </a:r>
          </a:p>
          <a:p>
            <a:pPr marL="0" indent="0">
              <a:buNone/>
            </a:pPr>
            <a:r>
              <a:rPr lang="en-US" dirty="0"/>
              <a:t>Despite the effort, conditions in the Northern Triangle and Mexico outweigh the fear of the US asylum process.  </a:t>
            </a:r>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Title 3"/>
          <p:cNvSpPr>
            <a:spLocks noGrp="1"/>
          </p:cNvSpPr>
          <p:nvPr>
            <p:ph type="title"/>
          </p:nvPr>
        </p:nvSpPr>
        <p:spPr/>
        <p:txBody>
          <a:bodyPr>
            <a:normAutofit fontScale="90000"/>
          </a:bodyPr>
          <a:lstStyle/>
          <a:p>
            <a:r>
              <a:rPr lang="en-US" dirty="0"/>
              <a:t>Zero Tolerance and Family Separation </a:t>
            </a:r>
          </a:p>
        </p:txBody>
      </p:sp>
      <p:pic>
        <p:nvPicPr>
          <p:cNvPr id="5" name="Picture 4">
            <a:extLst>
              <a:ext uri="{FF2B5EF4-FFF2-40B4-BE49-F238E27FC236}">
                <a16:creationId xmlns:a16="http://schemas.microsoft.com/office/drawing/2014/main" id="{9A7135E9-B193-454C-B4B1-B8F0BAB3CB71}"/>
              </a:ext>
            </a:extLst>
          </p:cNvPr>
          <p:cNvPicPr>
            <a:picLocks noChangeAspect="1"/>
          </p:cNvPicPr>
          <p:nvPr/>
        </p:nvPicPr>
        <p:blipFill>
          <a:blip r:embed="rId3"/>
          <a:stretch>
            <a:fillRect/>
          </a:stretch>
        </p:blipFill>
        <p:spPr>
          <a:xfrm>
            <a:off x="4637314" y="2649855"/>
            <a:ext cx="4285739" cy="2845875"/>
          </a:xfrm>
          <a:prstGeom prst="rect">
            <a:avLst/>
          </a:prstGeom>
        </p:spPr>
      </p:pic>
    </p:spTree>
    <p:extLst>
      <p:ext uri="{BB962C8B-B14F-4D97-AF65-F5344CB8AC3E}">
        <p14:creationId xmlns:p14="http://schemas.microsoft.com/office/powerpoint/2010/main" val="309318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522"/>
            <a:ext cx="8229600" cy="1252728"/>
          </a:xfrm>
        </p:spPr>
        <p:txBody>
          <a:bodyPr>
            <a:normAutofit fontScale="90000"/>
          </a:bodyPr>
          <a:lstStyle/>
          <a:p>
            <a:r>
              <a:rPr lang="en-US" dirty="0"/>
              <a:t>MIGRANT PROTECTION PROTOCOL</a:t>
            </a:r>
            <a:br>
              <a:rPr lang="en-US" dirty="0"/>
            </a:br>
            <a:r>
              <a:rPr lang="en-US" dirty="0"/>
              <a:t>“Remain in Mexico” </a:t>
            </a:r>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Content Placeholder 3"/>
          <p:cNvSpPr>
            <a:spLocks noGrp="1"/>
          </p:cNvSpPr>
          <p:nvPr>
            <p:ph sz="quarter" idx="13"/>
          </p:nvPr>
        </p:nvSpPr>
        <p:spPr>
          <a:xfrm>
            <a:off x="522514" y="2202024"/>
            <a:ext cx="4861249" cy="3924456"/>
          </a:xfrm>
        </p:spPr>
        <p:txBody>
          <a:bodyPr>
            <a:normAutofit fontScale="77500" lnSpcReduction="20000"/>
          </a:bodyPr>
          <a:lstStyle/>
          <a:p>
            <a:pPr marL="0" indent="0">
              <a:buNone/>
            </a:pPr>
            <a:r>
              <a:rPr lang="en-US" dirty="0"/>
              <a:t>Trump administration has required that migrants arriving at the U.S. southern border from Central American countries must first apply for asylum in another country before requesting protection in the U.S. </a:t>
            </a:r>
          </a:p>
          <a:p>
            <a:pPr marL="0" indent="0">
              <a:buNone/>
            </a:pPr>
            <a:endParaRPr lang="en-US" dirty="0"/>
          </a:p>
          <a:p>
            <a:pPr marL="0" indent="0">
              <a:buNone/>
            </a:pPr>
            <a:r>
              <a:rPr lang="en-US" dirty="0"/>
              <a:t>More than 20,000 migrants have been returned to Mexico so far this year under the program, according to Mexico’s Interior Ministry. </a:t>
            </a:r>
          </a:p>
          <a:p>
            <a:pPr marL="0" indent="0">
              <a:buNone/>
            </a:pPr>
            <a:endParaRPr lang="en-US" dirty="0"/>
          </a:p>
          <a:p>
            <a:pPr marL="0" indent="0">
              <a:buNone/>
            </a:pPr>
            <a:r>
              <a:rPr lang="en-US" dirty="0"/>
              <a:t>The policy, which was implemented on July 16, is allowed to be practiced while immigrant rights groups challenge the policy in court.</a:t>
            </a:r>
          </a:p>
          <a:p>
            <a:pPr marL="0" indent="0">
              <a:buNone/>
            </a:pPr>
            <a:endParaRPr lang="en-US" sz="3200" u="sng" dirty="0"/>
          </a:p>
        </p:txBody>
      </p:sp>
      <p:pic>
        <p:nvPicPr>
          <p:cNvPr id="5" name="Picture 4">
            <a:extLst>
              <a:ext uri="{FF2B5EF4-FFF2-40B4-BE49-F238E27FC236}">
                <a16:creationId xmlns:a16="http://schemas.microsoft.com/office/drawing/2014/main" id="{CF7D2843-2A10-45D9-A862-751CF9C9B14B}"/>
              </a:ext>
            </a:extLst>
          </p:cNvPr>
          <p:cNvPicPr>
            <a:picLocks noChangeAspect="1"/>
          </p:cNvPicPr>
          <p:nvPr/>
        </p:nvPicPr>
        <p:blipFill>
          <a:blip r:embed="rId2"/>
          <a:stretch>
            <a:fillRect/>
          </a:stretch>
        </p:blipFill>
        <p:spPr>
          <a:xfrm>
            <a:off x="5518358" y="3256384"/>
            <a:ext cx="2581638" cy="2581638"/>
          </a:xfrm>
          <a:prstGeom prst="rect">
            <a:avLst/>
          </a:prstGeom>
        </p:spPr>
      </p:pic>
    </p:spTree>
    <p:extLst>
      <p:ext uri="{BB962C8B-B14F-4D97-AF65-F5344CB8AC3E}">
        <p14:creationId xmlns:p14="http://schemas.microsoft.com/office/powerpoint/2010/main" val="55936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638" y="1937982"/>
            <a:ext cx="4203786" cy="4188181"/>
          </a:xfrm>
        </p:spPr>
        <p:txBody>
          <a:bodyPr>
            <a:normAutofit lnSpcReduction="10000"/>
          </a:bodyPr>
          <a:lstStyle/>
          <a:p>
            <a:r>
              <a:rPr lang="en-US" dirty="0"/>
              <a:t>Arrive at land border (wait)</a:t>
            </a:r>
          </a:p>
          <a:p>
            <a:r>
              <a:rPr lang="en-US" dirty="0"/>
              <a:t>Preliminary interview with CBP</a:t>
            </a:r>
          </a:p>
          <a:p>
            <a:r>
              <a:rPr lang="en-US" dirty="0"/>
              <a:t>Detention (possible criminal prosecution in addition)</a:t>
            </a:r>
          </a:p>
          <a:p>
            <a:r>
              <a:rPr lang="en-US" dirty="0"/>
              <a:t>Credible Fear Interview (80,000 found credible in FY 2017)</a:t>
            </a:r>
          </a:p>
          <a:p>
            <a:r>
              <a:rPr lang="en-US" dirty="0"/>
              <a:t>Bond Hearing or Release on Own Recognizance</a:t>
            </a:r>
          </a:p>
          <a:p>
            <a:r>
              <a:rPr lang="en-US" dirty="0"/>
              <a:t>Deportation Proceedings</a:t>
            </a:r>
          </a:p>
          <a:p>
            <a:pPr marL="0" indent="0">
              <a:buNone/>
            </a:pPr>
            <a:endParaRPr lang="en-US" dirty="0"/>
          </a:p>
        </p:txBody>
      </p:sp>
      <p:sp>
        <p:nvSpPr>
          <p:cNvPr id="3" name="Footer Placeholder 2"/>
          <p:cNvSpPr>
            <a:spLocks noGrp="1"/>
          </p:cNvSpPr>
          <p:nvPr>
            <p:ph type="ftr" sz="quarter" idx="11"/>
          </p:nvPr>
        </p:nvSpPr>
        <p:spPr/>
        <p:txBody>
          <a:bodyPr/>
          <a:lstStyle/>
          <a:p>
            <a:r>
              <a:rPr lang="en-US"/>
              <a:t>© Liliana Gallelli, Attorney at Law/Licenciada (707) 433-2060</a:t>
            </a:r>
          </a:p>
        </p:txBody>
      </p:sp>
      <p:sp>
        <p:nvSpPr>
          <p:cNvPr id="4" name="Title 3"/>
          <p:cNvSpPr>
            <a:spLocks noGrp="1"/>
          </p:cNvSpPr>
          <p:nvPr>
            <p:ph type="title"/>
          </p:nvPr>
        </p:nvSpPr>
        <p:spPr/>
        <p:txBody>
          <a:bodyPr>
            <a:normAutofit/>
          </a:bodyPr>
          <a:lstStyle/>
          <a:p>
            <a:r>
              <a:rPr lang="en-US" dirty="0"/>
              <a:t>Seeking Asylum at the Border</a:t>
            </a:r>
          </a:p>
        </p:txBody>
      </p:sp>
      <p:pic>
        <p:nvPicPr>
          <p:cNvPr id="5" name="Picture 4">
            <a:extLst>
              <a:ext uri="{FF2B5EF4-FFF2-40B4-BE49-F238E27FC236}">
                <a16:creationId xmlns:a16="http://schemas.microsoft.com/office/drawing/2014/main" id="{71211592-6E7B-41A1-9760-3C48C651BB5B}"/>
              </a:ext>
            </a:extLst>
          </p:cNvPr>
          <p:cNvPicPr>
            <a:picLocks noChangeAspect="1"/>
          </p:cNvPicPr>
          <p:nvPr/>
        </p:nvPicPr>
        <p:blipFill>
          <a:blip r:embed="rId2"/>
          <a:stretch>
            <a:fillRect/>
          </a:stretch>
        </p:blipFill>
        <p:spPr>
          <a:xfrm>
            <a:off x="4293488" y="2311206"/>
            <a:ext cx="4647543" cy="3053896"/>
          </a:xfrm>
          <a:prstGeom prst="rect">
            <a:avLst/>
          </a:prstGeom>
        </p:spPr>
      </p:pic>
    </p:spTree>
    <p:extLst>
      <p:ext uri="{BB962C8B-B14F-4D97-AF65-F5344CB8AC3E}">
        <p14:creationId xmlns:p14="http://schemas.microsoft.com/office/powerpoint/2010/main" val="2693808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1917</TotalTime>
  <Words>690</Words>
  <Application>Microsoft Office PowerPoint</Application>
  <PresentationFormat>On-screen Show (4:3)</PresentationFormat>
  <Paragraphs>80</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Candara</vt:lpstr>
      <vt:lpstr>Symbol</vt:lpstr>
      <vt:lpstr>Waveform</vt:lpstr>
      <vt:lpstr>      Immigration Law County of Sonoma Commission on Human Rights  September 25, 2019</vt:lpstr>
      <vt:lpstr>Asylum in the Trump Administration</vt:lpstr>
      <vt:lpstr>Central American Migrants</vt:lpstr>
      <vt:lpstr>Fleeing for Their Lives</vt:lpstr>
      <vt:lpstr>A HUMANITARIAN APPROACH</vt:lpstr>
      <vt:lpstr>UNPRECEDENTED POLICIES IN THE CURRENT ADMINISTRATION</vt:lpstr>
      <vt:lpstr>Zero Tolerance and Family Separation </vt:lpstr>
      <vt:lpstr>MIGRANT PROTECTION PROTOCOL “Remain in Mexico” </vt:lpstr>
      <vt:lpstr>Seeking Asylum at the Border</vt:lpstr>
      <vt:lpstr>DEPORTATION PROCESS</vt:lpstr>
      <vt:lpstr>PowerPoint Presentation</vt:lpstr>
      <vt:lpstr>PowerPoint Presentation</vt:lpstr>
    </vt:vector>
  </TitlesOfParts>
  <Company>Liliana Gallelli Law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Forum Sonoma County Library May 22, 2014</dc:title>
  <dc:creator>Liliana Gallelli</dc:creator>
  <cp:lastModifiedBy>Christopher Kerosky</cp:lastModifiedBy>
  <cp:revision>107</cp:revision>
  <cp:lastPrinted>2016-12-07T18:47:03Z</cp:lastPrinted>
  <dcterms:created xsi:type="dcterms:W3CDTF">2014-05-21T03:37:55Z</dcterms:created>
  <dcterms:modified xsi:type="dcterms:W3CDTF">2019-09-26T01:53:18Z</dcterms:modified>
</cp:coreProperties>
</file>