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1" r:id="rId1"/>
  </p:sldMasterIdLst>
  <p:notesMasterIdLst>
    <p:notesMasterId r:id="rId56"/>
  </p:notesMasterIdLst>
  <p:handoutMasterIdLst>
    <p:handoutMasterId r:id="rId57"/>
  </p:handoutMasterIdLst>
  <p:sldIdLst>
    <p:sldId id="406" r:id="rId2"/>
    <p:sldId id="407" r:id="rId3"/>
    <p:sldId id="408" r:id="rId4"/>
    <p:sldId id="345" r:id="rId5"/>
    <p:sldId id="346" r:id="rId6"/>
    <p:sldId id="347" r:id="rId7"/>
    <p:sldId id="349" r:id="rId8"/>
    <p:sldId id="350" r:id="rId9"/>
    <p:sldId id="352" r:id="rId10"/>
    <p:sldId id="348" r:id="rId11"/>
    <p:sldId id="351" r:id="rId12"/>
    <p:sldId id="374" r:id="rId13"/>
    <p:sldId id="375" r:id="rId14"/>
    <p:sldId id="376" r:id="rId15"/>
    <p:sldId id="386" r:id="rId16"/>
    <p:sldId id="429" r:id="rId17"/>
    <p:sldId id="428" r:id="rId18"/>
    <p:sldId id="390" r:id="rId19"/>
    <p:sldId id="392" r:id="rId20"/>
    <p:sldId id="393" r:id="rId21"/>
    <p:sldId id="425" r:id="rId22"/>
    <p:sldId id="426" r:id="rId23"/>
    <p:sldId id="396" r:id="rId24"/>
    <p:sldId id="399" r:id="rId25"/>
    <p:sldId id="427" r:id="rId26"/>
    <p:sldId id="400" r:id="rId27"/>
    <p:sldId id="401" r:id="rId28"/>
    <p:sldId id="402" r:id="rId29"/>
    <p:sldId id="403" r:id="rId30"/>
    <p:sldId id="404" r:id="rId31"/>
    <p:sldId id="409" r:id="rId32"/>
    <p:sldId id="337" r:id="rId33"/>
    <p:sldId id="338" r:id="rId34"/>
    <p:sldId id="340" r:id="rId35"/>
    <p:sldId id="341" r:id="rId36"/>
    <p:sldId id="342" r:id="rId37"/>
    <p:sldId id="343" r:id="rId38"/>
    <p:sldId id="344" r:id="rId39"/>
    <p:sldId id="412" r:id="rId40"/>
    <p:sldId id="411" r:id="rId41"/>
    <p:sldId id="410" r:id="rId42"/>
    <p:sldId id="413" r:id="rId43"/>
    <p:sldId id="414" r:id="rId44"/>
    <p:sldId id="415" r:id="rId45"/>
    <p:sldId id="416" r:id="rId46"/>
    <p:sldId id="417" r:id="rId47"/>
    <p:sldId id="418" r:id="rId48"/>
    <p:sldId id="419" r:id="rId49"/>
    <p:sldId id="420" r:id="rId50"/>
    <p:sldId id="421" r:id="rId51"/>
    <p:sldId id="422" r:id="rId52"/>
    <p:sldId id="424" r:id="rId53"/>
    <p:sldId id="423" r:id="rId54"/>
    <p:sldId id="282" r:id="rId55"/>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8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73724" autoAdjust="0"/>
  </p:normalViewPr>
  <p:slideViewPr>
    <p:cSldViewPr snapToGrid="0" snapToObjects="1">
      <p:cViewPr varScale="1">
        <p:scale>
          <a:sx n="49" d="100"/>
          <a:sy n="49" d="100"/>
        </p:scale>
        <p:origin x="1776" y="36"/>
      </p:cViewPr>
      <p:guideLst>
        <p:guide orient="horz" pos="2160"/>
        <p:guide pos="2880"/>
        <p:guide pos="288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90293483-A6FB-F545-9C87-5CBEE69CAF7B}" type="datetimeFigureOut">
              <a:rPr lang="en-US" smtClean="0"/>
              <a:t>11/21/2019</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1DAA26B2-0503-5346-8A59-B0F0E1137A57}" type="slidenum">
              <a:rPr lang="en-US" smtClean="0"/>
              <a:t>‹#›</a:t>
            </a:fld>
            <a:endParaRPr lang="en-US"/>
          </a:p>
        </p:txBody>
      </p:sp>
    </p:spTree>
    <p:extLst>
      <p:ext uri="{BB962C8B-B14F-4D97-AF65-F5344CB8AC3E}">
        <p14:creationId xmlns:p14="http://schemas.microsoft.com/office/powerpoint/2010/main" val="1839944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9FA91DCC-482F-5C49-BA8D-EB3AEE26E4F6}" type="datetimeFigureOut">
              <a:rPr lang="en-US" smtClean="0"/>
              <a:t>11/21/2019</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8D11C0E4-39DB-334A-BA81-4D769B4A473C}" type="slidenum">
              <a:rPr lang="en-US" smtClean="0"/>
              <a:t>‹#›</a:t>
            </a:fld>
            <a:endParaRPr lang="en-US"/>
          </a:p>
        </p:txBody>
      </p:sp>
    </p:spTree>
    <p:extLst>
      <p:ext uri="{BB962C8B-B14F-4D97-AF65-F5344CB8AC3E}">
        <p14:creationId xmlns:p14="http://schemas.microsoft.com/office/powerpoint/2010/main" val="37974692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NOTES:</a:t>
            </a:r>
          </a:p>
          <a:p>
            <a:endParaRPr lang="en-US" dirty="0"/>
          </a:p>
          <a:p>
            <a:r>
              <a:rPr lang="en-US" dirty="0"/>
              <a:t>INTRO</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1</a:t>
            </a:fld>
            <a:endParaRPr lang="en-US"/>
          </a:p>
        </p:txBody>
      </p:sp>
    </p:spTree>
    <p:extLst>
      <p:ext uri="{BB962C8B-B14F-4D97-AF65-F5344CB8AC3E}">
        <p14:creationId xmlns:p14="http://schemas.microsoft.com/office/powerpoint/2010/main" val="412499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10</a:t>
            </a:fld>
            <a:endParaRPr lang="en-US"/>
          </a:p>
        </p:txBody>
      </p:sp>
    </p:spTree>
    <p:extLst>
      <p:ext uri="{BB962C8B-B14F-4D97-AF65-F5344CB8AC3E}">
        <p14:creationId xmlns:p14="http://schemas.microsoft.com/office/powerpoint/2010/main" val="2920499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11</a:t>
            </a:fld>
            <a:endParaRPr lang="en-US"/>
          </a:p>
        </p:txBody>
      </p:sp>
    </p:spTree>
    <p:extLst>
      <p:ext uri="{BB962C8B-B14F-4D97-AF65-F5344CB8AC3E}">
        <p14:creationId xmlns:p14="http://schemas.microsoft.com/office/powerpoint/2010/main" val="1919614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47" indent="-171347">
              <a:buFont typeface="Arial" panose="020B0604020202020204" pitchFamily="34" charset="0"/>
              <a:buChar char="•"/>
            </a:pPr>
            <a:r>
              <a:rPr lang="en-US" sz="1800" b="1" dirty="0"/>
              <a:t>MYTH #1. Our borders are porous and immigrants virtually enter the U.S. at will. </a:t>
            </a:r>
          </a:p>
          <a:p>
            <a:pPr marL="171347" indent="-171347">
              <a:buFont typeface="Arial" panose="020B0604020202020204" pitchFamily="34" charset="0"/>
              <a:buChar char="•"/>
            </a:pPr>
            <a:r>
              <a:rPr lang="en-US" sz="1800" dirty="0"/>
              <a:t>Many anti-immigrant politicians continuously repeat the false assertion that the U.S.-Mexican border is porous. </a:t>
            </a:r>
          </a:p>
          <a:p>
            <a:pPr marL="171347" indent="-171347">
              <a:buFont typeface="Arial" panose="020B0604020202020204" pitchFamily="34" charset="0"/>
              <a:buChar char="•"/>
            </a:pPr>
            <a:r>
              <a:rPr lang="en-US" sz="1800" dirty="0"/>
              <a:t>Not true. </a:t>
            </a:r>
          </a:p>
          <a:p>
            <a:pPr marL="171347" indent="-171347">
              <a:buFont typeface="Arial" panose="020B0604020202020204" pitchFamily="34" charset="0"/>
              <a:buChar char="•"/>
            </a:pPr>
            <a:r>
              <a:rPr lang="en-US" sz="1800" dirty="0"/>
              <a:t>The majority of the people trying to cross are now caught and subject to expedited deportation. </a:t>
            </a:r>
          </a:p>
          <a:p>
            <a:pPr marL="171347" indent="-171347">
              <a:buFont typeface="Arial" panose="020B0604020202020204" pitchFamily="34" charset="0"/>
              <a:buChar char="•"/>
            </a:pPr>
            <a:r>
              <a:rPr lang="en-US" sz="1800" dirty="0"/>
              <a:t>And many more here have been deported over the last Obama years than ever before. </a:t>
            </a:r>
            <a:endParaRPr lang="en-US" sz="180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12</a:t>
            </a:fld>
            <a:endParaRPr lang="en-US"/>
          </a:p>
        </p:txBody>
      </p:sp>
    </p:spTree>
    <p:extLst>
      <p:ext uri="{BB962C8B-B14F-4D97-AF65-F5344CB8AC3E}">
        <p14:creationId xmlns:p14="http://schemas.microsoft.com/office/powerpoint/2010/main" val="1067912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We had far fewer immigrants enter the U.S. illegally under President Obama’s term than under President Reagan or either President Bush.</a:t>
            </a:r>
          </a:p>
          <a:p>
            <a:r>
              <a:rPr lang="en-US" sz="1800" dirty="0"/>
              <a:t>• There is even a net drop in undocumented immigration from Mexico; in other words, more Mexicans are returning to Mexico than those coming here. </a:t>
            </a:r>
          </a:p>
          <a:p>
            <a:pPr marL="171416" indent="-171416">
              <a:buFont typeface="Arial" panose="020B0604020202020204" pitchFamily="34" charset="0"/>
              <a:buChar char="•"/>
            </a:pPr>
            <a:r>
              <a:rPr lang="en-US" sz="1800" dirty="0"/>
              <a:t>Since 2009, when President Obama took office, more than one million Mexican immigrants left the U.S. for Mexico. With fewer Mexican immigrants arriving, the result has been a net loss of Mexican immigrants in the U.S.</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13</a:t>
            </a:fld>
            <a:endParaRPr lang="en-US"/>
          </a:p>
        </p:txBody>
      </p:sp>
    </p:spTree>
    <p:extLst>
      <p:ext uri="{BB962C8B-B14F-4D97-AF65-F5344CB8AC3E}">
        <p14:creationId xmlns:p14="http://schemas.microsoft.com/office/powerpoint/2010/main" val="2151896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Also, it’s important to note that, of the immigrants in the U.S. illegally, 40% overstayed temporary (nonimmigrant) visas. Almost all of these are from countries other than Mexico.</a:t>
            </a:r>
          </a:p>
          <a:p>
            <a:pPr marL="171416" indent="-171416">
              <a:buFont typeface="Arial" panose="020B0604020202020204" pitchFamily="34" charset="0"/>
              <a:buChar char="•"/>
            </a:pPr>
            <a:r>
              <a:rPr lang="en-US" sz="1800" dirty="0"/>
              <a:t>An increasing number of the illegal immigration coming across the Mexican border is not from Mexico; last year 15,000 immigrants from countries outside of Latin America were caught crossing the border last year – 5 times more than the previous year.</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14</a:t>
            </a:fld>
            <a:endParaRPr lang="en-US"/>
          </a:p>
        </p:txBody>
      </p:sp>
    </p:spTree>
    <p:extLst>
      <p:ext uri="{BB962C8B-B14F-4D97-AF65-F5344CB8AC3E}">
        <p14:creationId xmlns:p14="http://schemas.microsoft.com/office/powerpoint/2010/main" val="400870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b="1" dirty="0"/>
              <a:t>MYTH #3: </a:t>
            </a:r>
            <a:r>
              <a:rPr lang="en-US" sz="1800" b="1" u="sng" dirty="0"/>
              <a:t>Immigrants receive a lot of public benefits and therefore are a huge drain on our society’s resources</a:t>
            </a:r>
          </a:p>
          <a:p>
            <a:pPr marL="171416" indent="-171416">
              <a:buFont typeface="Arial" panose="020B0604020202020204" pitchFamily="34" charset="0"/>
              <a:buChar char="•"/>
            </a:pPr>
            <a:r>
              <a:rPr lang="en-US" sz="1800" dirty="0"/>
              <a:t>Many people wrongly believe that immigrants are a drain on our society, taking more than they give. </a:t>
            </a:r>
          </a:p>
          <a:p>
            <a:pPr marL="171416" indent="-171416">
              <a:buFont typeface="Arial" panose="020B0604020202020204" pitchFamily="34" charset="0"/>
              <a:buChar char="•"/>
            </a:pPr>
            <a:r>
              <a:rPr lang="en-US" sz="1800" dirty="0"/>
              <a:t>Actually, the opposite is true</a:t>
            </a:r>
            <a:r>
              <a:rPr lang="en-US" sz="2800" dirty="0"/>
              <a:t>:</a:t>
            </a:r>
          </a:p>
          <a:p>
            <a:pPr marL="171416" indent="-171416">
              <a:buFont typeface="Arial" panose="020B0604020202020204" pitchFamily="34" charset="0"/>
              <a:buChar char="•"/>
            </a:pPr>
            <a:r>
              <a:rPr lang="en-US" sz="1200" dirty="0"/>
              <a:t>Due to welfare reform passed in the 1990s, undocumented immigrants are severely restricted from accessing public benefits.  They do not qualify for welfare, food stamps, Obamacare and virtually any other form of government assistance.  </a:t>
            </a:r>
          </a:p>
          <a:p>
            <a:pPr marL="171416" indent="-171416">
              <a:buFont typeface="Arial" panose="020B0604020202020204" pitchFamily="34" charset="0"/>
              <a:buChar char="•"/>
            </a:pPr>
            <a:r>
              <a:rPr lang="en-US" sz="1200" dirty="0"/>
              <a:t>To immigrate into the US, you must have a sponsor who will testify, and provide proof, that he or she has enough money to support you, if you are unable to support yourself, or if you lose your job.  This means that even if somehow you do obtain benefits, the government can seek reimbursement of those amounts from your sponsor. </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15</a:t>
            </a:fld>
            <a:endParaRPr lang="en-US"/>
          </a:p>
        </p:txBody>
      </p:sp>
    </p:spTree>
    <p:extLst>
      <p:ext uri="{BB962C8B-B14F-4D97-AF65-F5344CB8AC3E}">
        <p14:creationId xmlns:p14="http://schemas.microsoft.com/office/powerpoint/2010/main" val="239408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b="1" dirty="0"/>
              <a:t>MYTH #4: </a:t>
            </a:r>
            <a:r>
              <a:rPr lang="en-US" sz="1800" u="sng" dirty="0"/>
              <a:t>Undocumented immigrants do not pay taxes</a:t>
            </a:r>
          </a:p>
          <a:p>
            <a:pPr marL="171416" indent="-171416">
              <a:buFont typeface="Arial" panose="020B0604020202020204" pitchFamily="34" charset="0"/>
              <a:buChar char="•"/>
            </a:pPr>
            <a:r>
              <a:rPr lang="en-US" sz="1800" dirty="0"/>
              <a:t>There is a common myth in our society that undocumented immigrants do not pay their fair share of taxes; </a:t>
            </a:r>
          </a:p>
          <a:p>
            <a:pPr marL="171416" indent="-171416">
              <a:buFont typeface="Arial" panose="020B0604020202020204" pitchFamily="34" charset="0"/>
              <a:buChar char="•"/>
            </a:pPr>
            <a:r>
              <a:rPr lang="en-US" sz="1800" dirty="0"/>
              <a:t>In fact, they give much more in taxes than they take in government assistance.</a:t>
            </a:r>
            <a:endParaRPr lang="en-US" sz="1800" b="1" dirty="0"/>
          </a:p>
          <a:p>
            <a:pPr marL="171416" indent="-171416">
              <a:buFont typeface="Arial" panose="020B0604020202020204" pitchFamily="34" charset="0"/>
              <a:buChar char="•"/>
            </a:pPr>
            <a:r>
              <a:rPr lang="en-US" sz="1200" dirty="0"/>
              <a:t>Moreover, the ratio between immigrant use of public benefits and the amount of taxes they pay is consistently favorable to the U.S.. </a:t>
            </a:r>
          </a:p>
          <a:p>
            <a:pPr marL="171416" indent="-171416">
              <a:buFont typeface="Arial" panose="020B0604020202020204" pitchFamily="34" charset="0"/>
              <a:buChar char="•"/>
            </a:pPr>
            <a:r>
              <a:rPr lang="en-US" sz="1200" dirty="0"/>
              <a:t>One study estimates that immigrants earn nearly $240 billion a year. Studies find that immigrant tax payments total $20 to $85 billion more than the amount of government services they use. </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18</a:t>
            </a:fld>
            <a:endParaRPr lang="en-US"/>
          </a:p>
        </p:txBody>
      </p:sp>
    </p:spTree>
    <p:extLst>
      <p:ext uri="{BB962C8B-B14F-4D97-AF65-F5344CB8AC3E}">
        <p14:creationId xmlns:p14="http://schemas.microsoft.com/office/powerpoint/2010/main" val="175694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Undocumented immigrants pay these taxes despite the fact that they are not eligible for taxpayer-funded programs such as Social Security, Medicare, Obama-care, welfare, and food stamps. </a:t>
            </a:r>
          </a:p>
          <a:p>
            <a:pPr marL="171416" indent="-171416">
              <a:buFont typeface="Arial" panose="020B0604020202020204" pitchFamily="34" charset="0"/>
              <a:buChar char="•"/>
            </a:pPr>
            <a:r>
              <a:rPr lang="en-US" sz="1800" dirty="0"/>
              <a:t>Undocumented immigrants cannot benefit from Social Security taxes withheld from wages.</a:t>
            </a:r>
          </a:p>
          <a:p>
            <a:pPr marL="171416" indent="-171416">
              <a:buFont typeface="Arial" panose="020B0604020202020204" pitchFamily="34" charset="0"/>
              <a:buChar char="•"/>
            </a:pPr>
            <a:r>
              <a:rPr lang="en-US" sz="1800" dirty="0"/>
              <a:t>So, the Social Security Administration has a surplus account for taxes collected largely from undocumented workers that holds an estimated $20 billion.</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19</a:t>
            </a:fld>
            <a:endParaRPr lang="en-US"/>
          </a:p>
        </p:txBody>
      </p:sp>
    </p:spTree>
    <p:extLst>
      <p:ext uri="{BB962C8B-B14F-4D97-AF65-F5344CB8AC3E}">
        <p14:creationId xmlns:p14="http://schemas.microsoft.com/office/powerpoint/2010/main" val="1791808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b="1" dirty="0"/>
              <a:t>MYTH #5: Undocumented immigrants are more responsible for crime than documented persons. </a:t>
            </a:r>
          </a:p>
          <a:p>
            <a:pPr marL="171416" indent="-171416">
              <a:buFont typeface="Arial" panose="020B0604020202020204" pitchFamily="34" charset="0"/>
              <a:buChar char="•"/>
            </a:pPr>
            <a:r>
              <a:rPr lang="en-US" sz="1800" dirty="0"/>
              <a:t>Politicians frequently exploit Americans’ fears by suggesting that immigrants are making our society less safe.  </a:t>
            </a:r>
          </a:p>
          <a:p>
            <a:pPr marL="171416" indent="-171416">
              <a:buFont typeface="Arial" panose="020B0604020202020204" pitchFamily="34" charset="0"/>
              <a:buChar char="•"/>
            </a:pPr>
            <a:r>
              <a:rPr lang="en-US" sz="1800" dirty="0"/>
              <a:t>They have labelled undocumented Mexican immigrants as rapists and drug dealers.  </a:t>
            </a:r>
          </a:p>
          <a:p>
            <a:pPr marL="171416" indent="-171416">
              <a:buFont typeface="Arial" panose="020B0604020202020204" pitchFamily="34" charset="0"/>
              <a:buChar char="•"/>
            </a:pPr>
            <a:r>
              <a:rPr lang="en-US" sz="1800" dirty="0"/>
              <a:t>They contend that immigrants are more likely to commit crimes than those of us born here. </a:t>
            </a:r>
          </a:p>
          <a:p>
            <a:pPr marL="171416" indent="-171416">
              <a:buFont typeface="Arial" panose="020B0604020202020204" pitchFamily="34" charset="0"/>
              <a:buChar char="•"/>
            </a:pPr>
            <a:r>
              <a:rPr lang="en-US" sz="1800" dirty="0"/>
              <a:t>In fact, the opposite is true. </a:t>
            </a:r>
          </a:p>
          <a:p>
            <a:pPr marL="171416" indent="-171416">
              <a:buFont typeface="Arial" panose="020B0604020202020204" pitchFamily="34" charset="0"/>
              <a:buChar char="•"/>
            </a:pPr>
            <a:r>
              <a:rPr lang="en-US" sz="1800" dirty="0"/>
              <a:t>Here’s some </a:t>
            </a:r>
            <a:r>
              <a:rPr lang="en-US" sz="1800" dirty="0" err="1"/>
              <a:t>facts:Research</a:t>
            </a:r>
            <a:r>
              <a:rPr lang="en-US" sz="1800" dirty="0"/>
              <a:t> has found that immigrants are much less likely to be incarcerated than persons born here. </a:t>
            </a:r>
          </a:p>
          <a:p>
            <a:pPr marL="171416" indent="-171416">
              <a:buFont typeface="Arial" panose="020B0604020202020204" pitchFamily="34" charset="0"/>
              <a:buChar char="•"/>
            </a:pPr>
            <a:r>
              <a:rPr lang="en-US" sz="1800" dirty="0"/>
              <a:t>Roughly 1.6 % of immigrant males between ages 18 and 39 wind up in jails or prisons, less than one-half the rate for U.S.-born Americans the same age.  (3.3 % for native-born American men of the same age). </a:t>
            </a:r>
          </a:p>
          <a:p>
            <a:pPr marL="171416" indent="-171416">
              <a:buFont typeface="Arial" panose="020B0604020202020204" pitchFamily="34" charset="0"/>
              <a:buChar char="•"/>
            </a:pPr>
            <a:r>
              <a:rPr lang="en-US" sz="1800" dirty="0"/>
              <a:t>Among U.S.-born men without a high school diploma, about 11 percent are incarcerated. Among similarly educated Mexican, Guatemalan and Salvadoran men here, only 2 or 3 percent get incarcerated.</a:t>
            </a:r>
          </a:p>
          <a:p>
            <a:pPr marL="171416" indent="-171416">
              <a:buFont typeface="Arial" panose="020B0604020202020204" pitchFamily="34" charset="0"/>
              <a:buChar char="•"/>
            </a:pPr>
            <a:endParaRPr lang="en-US" sz="1800" dirty="0"/>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20</a:t>
            </a:fld>
            <a:endParaRPr lang="en-US"/>
          </a:p>
        </p:txBody>
      </p:sp>
    </p:spTree>
    <p:extLst>
      <p:ext uri="{BB962C8B-B14F-4D97-AF65-F5344CB8AC3E}">
        <p14:creationId xmlns:p14="http://schemas.microsoft.com/office/powerpoint/2010/main" val="3586393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defTabSz="457110">
              <a:buFont typeface="Arial" panose="020B0604020202020204" pitchFamily="34" charset="0"/>
              <a:buChar char="•"/>
            </a:pPr>
            <a:r>
              <a:rPr lang="en-US" sz="1800" b="1" dirty="0"/>
              <a:t>MYTH #6: Immigration and Immigration Reform hurts our economy.</a:t>
            </a:r>
          </a:p>
          <a:p>
            <a:pPr marL="171416" indent="-171416" defTabSz="457110">
              <a:buFont typeface="Arial" panose="020B0604020202020204" pitchFamily="34" charset="0"/>
              <a:buChar char="•"/>
            </a:pPr>
            <a:r>
              <a:rPr lang="en-US" sz="1800" dirty="0"/>
              <a:t>Some political leaders contend immigration is damaging our economy and immigration reform would make it worse; the facts say otherwise:</a:t>
            </a:r>
          </a:p>
          <a:p>
            <a:pPr lvl="0"/>
            <a:r>
              <a:rPr lang="en-US" dirty="0"/>
              <a:t>A Congressional Budget Office study, among others, confirms that there is much to gain economically from enabling the undocumented population to work lawfully. </a:t>
            </a:r>
          </a:p>
          <a:p>
            <a:pPr lvl="0"/>
            <a:r>
              <a:rPr lang="en-US" dirty="0"/>
              <a:t>The last proposed immigration reform bill (S.744 passed by the Senate in 2013) would have increased our gross national product significantly </a:t>
            </a:r>
            <a:r>
              <a:rPr lang="en-US" b="1" dirty="0"/>
              <a:t>(3.3 % </a:t>
            </a:r>
            <a:r>
              <a:rPr lang="en-US" dirty="0"/>
              <a:t>in 2023 and by </a:t>
            </a:r>
            <a:r>
              <a:rPr lang="en-US" b="1" dirty="0"/>
              <a:t>5.4% </a:t>
            </a:r>
            <a:r>
              <a:rPr lang="en-US" dirty="0"/>
              <a:t>in 2033, according to CBO’s estimates</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23</a:t>
            </a:fld>
            <a:endParaRPr lang="en-US"/>
          </a:p>
        </p:txBody>
      </p:sp>
    </p:spTree>
    <p:extLst>
      <p:ext uri="{BB962C8B-B14F-4D97-AF65-F5344CB8AC3E}">
        <p14:creationId xmlns:p14="http://schemas.microsoft.com/office/powerpoint/2010/main" val="68339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CHRISTOPHER:</a:t>
            </a:r>
          </a:p>
          <a:p>
            <a:endParaRPr lang="en-US" dirty="0"/>
          </a:p>
          <a:p>
            <a:r>
              <a:rPr lang="en-US" dirty="0"/>
              <a:t>Before we show the film, we’d like to put it in context by sharing with you some information about immigrants and immigration.</a:t>
            </a:r>
          </a:p>
          <a:p>
            <a:endParaRPr lang="en-US" dirty="0"/>
          </a:p>
          <a:p>
            <a:r>
              <a:rPr lang="en-US" dirty="0"/>
              <a:t>The fact is that the movement to deport millions of immigrants including those with DACA is supported by various myths or “alternative facts” .  Many of these are repeated and promoted by our own federal government.</a:t>
            </a:r>
          </a:p>
        </p:txBody>
      </p:sp>
      <p:sp>
        <p:nvSpPr>
          <p:cNvPr id="4" name="Slide Number Placeholder 3"/>
          <p:cNvSpPr>
            <a:spLocks noGrp="1"/>
          </p:cNvSpPr>
          <p:nvPr>
            <p:ph type="sldNum" sz="quarter" idx="10"/>
          </p:nvPr>
        </p:nvSpPr>
        <p:spPr/>
        <p:txBody>
          <a:bodyPr/>
          <a:lstStyle/>
          <a:p>
            <a:fld id="{8D11C0E4-39DB-334A-BA81-4D769B4A473C}" type="slidenum">
              <a:rPr lang="en-US" smtClean="0"/>
              <a:t>2</a:t>
            </a:fld>
            <a:endParaRPr lang="en-US"/>
          </a:p>
        </p:txBody>
      </p:sp>
    </p:spTree>
    <p:extLst>
      <p:ext uri="{BB962C8B-B14F-4D97-AF65-F5344CB8AC3E}">
        <p14:creationId xmlns:p14="http://schemas.microsoft.com/office/powerpoint/2010/main" val="157261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And not only immigrants would see wage gains: reform will increase the incomes of all Americans by </a:t>
            </a:r>
            <a:r>
              <a:rPr lang="en-US" sz="1800" b="1" dirty="0"/>
              <a:t>an estimated $124 billion. </a:t>
            </a:r>
            <a:r>
              <a:rPr lang="en-US" sz="1800" dirty="0"/>
              <a:t>The growth in economic activity will also create an average of </a:t>
            </a:r>
            <a:r>
              <a:rPr lang="en-US" sz="1800" b="1" dirty="0"/>
              <a:t>28,814 jobs per year </a:t>
            </a:r>
            <a:r>
              <a:rPr lang="en-US" sz="1800" dirty="0"/>
              <a:t>over the next 10 years for all Americans.</a:t>
            </a:r>
          </a:p>
          <a:p>
            <a:pPr marL="171416" indent="-171416">
              <a:buFont typeface="Arial" panose="020B0604020202020204" pitchFamily="34" charset="0"/>
              <a:buChar char="•"/>
            </a:pPr>
            <a:r>
              <a:rPr lang="en-US" sz="1800" dirty="0"/>
              <a:t>Immigration Reform would increase the wages of U.S.-born workers. U.S.-born workers see between a 0.1 and 0.6 percent boost in wages on average with an increase in immigration. </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24</a:t>
            </a:fld>
            <a:endParaRPr lang="en-US"/>
          </a:p>
        </p:txBody>
      </p:sp>
    </p:spTree>
    <p:extLst>
      <p:ext uri="{BB962C8B-B14F-4D97-AF65-F5344CB8AC3E}">
        <p14:creationId xmlns:p14="http://schemas.microsoft.com/office/powerpoint/2010/main" val="428174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b="1" dirty="0"/>
              <a:t>MYTH #7: Present-day immigrants are uneducated and do not assimilate to our society, unlike prior immigrants, and therefore they threaten our “American way of life”.</a:t>
            </a:r>
          </a:p>
          <a:p>
            <a:pPr marL="171416" indent="-171416">
              <a:buFont typeface="Arial" panose="020B0604020202020204" pitchFamily="34" charset="0"/>
              <a:buChar char="•"/>
            </a:pPr>
            <a:r>
              <a:rPr lang="en-US" sz="1800" dirty="0"/>
              <a:t>This is the heart of the  anti-immigrant ethos: </a:t>
            </a:r>
          </a:p>
          <a:p>
            <a:r>
              <a:rPr lang="en-US" sz="1800" dirty="0"/>
              <a:t>	a vague and unsubstantiated suggestion that current immigrants are different from our ancestors (who all immigrated here). </a:t>
            </a:r>
          </a:p>
          <a:p>
            <a:pPr marL="171416" indent="-171416">
              <a:buFont typeface="Arial" panose="020B0604020202020204" pitchFamily="34" charset="0"/>
              <a:buChar char="•"/>
            </a:pPr>
            <a:r>
              <a:rPr lang="en-US" sz="1800" dirty="0"/>
              <a:t>It’s based on a mix of misunderstandings and prejudices that need to be exposed as false and un-American.  </a:t>
            </a:r>
          </a:p>
          <a:p>
            <a:pPr marL="171416" indent="-171416">
              <a:buFont typeface="Arial" panose="020B0604020202020204" pitchFamily="34" charset="0"/>
              <a:buChar char="•"/>
            </a:pPr>
            <a:r>
              <a:rPr lang="en-US" sz="1800" dirty="0"/>
              <a:t>Here are some facts:</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26</a:t>
            </a:fld>
            <a:endParaRPr lang="en-US"/>
          </a:p>
        </p:txBody>
      </p:sp>
    </p:spTree>
    <p:extLst>
      <p:ext uri="{BB962C8B-B14F-4D97-AF65-F5344CB8AC3E}">
        <p14:creationId xmlns:p14="http://schemas.microsoft.com/office/powerpoint/2010/main" val="2856663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Within ten years of arrival, more than 75% of immigrants speak English reasonably well.   </a:t>
            </a:r>
          </a:p>
          <a:p>
            <a:pPr marL="171416" indent="-171416">
              <a:buFont typeface="Arial" panose="020B0604020202020204" pitchFamily="34" charset="0"/>
              <a:buChar char="•"/>
            </a:pPr>
            <a:r>
              <a:rPr lang="en-US" sz="1800" dirty="0"/>
              <a:t>Greater than 33% of immigrants are naturalized citizens; The number of immigrants naturalizing spiked sharply after two events: enactment of immigration and welfare reform laws in 1996, and the terrorist attacks in 2001.</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27</a:t>
            </a:fld>
            <a:endParaRPr lang="en-US"/>
          </a:p>
        </p:txBody>
      </p:sp>
    </p:spTree>
    <p:extLst>
      <p:ext uri="{BB962C8B-B14F-4D97-AF65-F5344CB8AC3E}">
        <p14:creationId xmlns:p14="http://schemas.microsoft.com/office/powerpoint/2010/main" val="149602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Generally speaking, immigrants to the United States are religious, family-oriented, entrepreneurial and no more prone to crime than natives. </a:t>
            </a:r>
          </a:p>
          <a:p>
            <a:pPr marL="171416" indent="-171416">
              <a:buFont typeface="Arial" panose="020B0604020202020204" pitchFamily="34" charset="0"/>
              <a:buChar char="•"/>
            </a:pPr>
            <a:r>
              <a:rPr lang="en-US" sz="1800" dirty="0"/>
              <a:t>Seventy percent of Hispanics who moved to the U.S. in the last two decades are Catholic (one fifth are “born again” Christians) and 23 percent are Protestant. </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28</a:t>
            </a:fld>
            <a:endParaRPr lang="en-US"/>
          </a:p>
        </p:txBody>
      </p:sp>
    </p:spTree>
    <p:extLst>
      <p:ext uri="{BB962C8B-B14F-4D97-AF65-F5344CB8AC3E}">
        <p14:creationId xmlns:p14="http://schemas.microsoft.com/office/powerpoint/2010/main" val="25156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Immigrants are family-oriented.  </a:t>
            </a:r>
          </a:p>
          <a:p>
            <a:pPr marL="171416" indent="-171416">
              <a:buFont typeface="Arial" panose="020B0604020202020204" pitchFamily="34" charset="0"/>
              <a:buChar char="•"/>
            </a:pPr>
            <a:r>
              <a:rPr lang="en-US" sz="1800" dirty="0"/>
              <a:t>One in two undocumented households has couples with children; </a:t>
            </a:r>
          </a:p>
          <a:p>
            <a:pPr marL="171416" indent="-171416">
              <a:buFont typeface="Arial" panose="020B0604020202020204" pitchFamily="34" charset="0"/>
              <a:buChar char="•"/>
            </a:pPr>
            <a:r>
              <a:rPr lang="en-US" sz="1800" dirty="0"/>
              <a:t>only 13% of them are headed by single parents—as opposed to 33%of native households. </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29</a:t>
            </a:fld>
            <a:endParaRPr lang="en-US"/>
          </a:p>
        </p:txBody>
      </p:sp>
    </p:spTree>
    <p:extLst>
      <p:ext uri="{BB962C8B-B14F-4D97-AF65-F5344CB8AC3E}">
        <p14:creationId xmlns:p14="http://schemas.microsoft.com/office/powerpoint/2010/main" val="390317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 typeface="Arial" panose="020B0604020202020204" pitchFamily="34" charset="0"/>
              <a:buChar char="•"/>
            </a:pPr>
            <a:r>
              <a:rPr lang="en-US" sz="1800" dirty="0"/>
              <a:t>Compared with immigrants who arrived before 2000, recent immigrant arrivals are more educated.  Over 75% of immigrants who have arrived after 2010 have a high school diploma or bachelor’s degree.  </a:t>
            </a:r>
          </a:p>
          <a:p>
            <a:pPr marL="171416" indent="-171416">
              <a:buFont typeface="Arial" panose="020B0604020202020204" pitchFamily="34" charset="0"/>
              <a:buChar char="•"/>
            </a:pPr>
            <a:r>
              <a:rPr lang="en-US" sz="1800" dirty="0"/>
              <a:t>The percentage of immigrants without a H.S. degree has dropped by a third since 2000</a:t>
            </a:r>
          </a:p>
        </p:txBody>
      </p:sp>
      <p:sp>
        <p:nvSpPr>
          <p:cNvPr id="4" name="Slide Number Placeholder 3"/>
          <p:cNvSpPr>
            <a:spLocks noGrp="1"/>
          </p:cNvSpPr>
          <p:nvPr>
            <p:ph type="sldNum" sz="quarter" idx="10"/>
          </p:nvPr>
        </p:nvSpPr>
        <p:spPr/>
        <p:txBody>
          <a:bodyPr/>
          <a:lstStyle/>
          <a:p>
            <a:fld id="{8D11C0E4-39DB-334A-BA81-4D769B4A473C}" type="slidenum">
              <a:rPr lang="en-US" smtClean="0"/>
              <a:t>30</a:t>
            </a:fld>
            <a:endParaRPr lang="en-US"/>
          </a:p>
        </p:txBody>
      </p:sp>
    </p:spTree>
    <p:extLst>
      <p:ext uri="{BB962C8B-B14F-4D97-AF65-F5344CB8AC3E}">
        <p14:creationId xmlns:p14="http://schemas.microsoft.com/office/powerpoint/2010/main" val="321293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31</a:t>
            </a:fld>
            <a:endParaRPr lang="en-US"/>
          </a:p>
        </p:txBody>
      </p:sp>
    </p:spTree>
    <p:extLst>
      <p:ext uri="{BB962C8B-B14F-4D97-AF65-F5344CB8AC3E}">
        <p14:creationId xmlns:p14="http://schemas.microsoft.com/office/powerpoint/2010/main" val="4218233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32</a:t>
            </a:fld>
            <a:endParaRPr lang="en-US"/>
          </a:p>
        </p:txBody>
      </p:sp>
    </p:spTree>
    <p:extLst>
      <p:ext uri="{BB962C8B-B14F-4D97-AF65-F5344CB8AC3E}">
        <p14:creationId xmlns:p14="http://schemas.microsoft.com/office/powerpoint/2010/main" val="1780822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33</a:t>
            </a:fld>
            <a:endParaRPr lang="en-US"/>
          </a:p>
        </p:txBody>
      </p:sp>
    </p:spTree>
    <p:extLst>
      <p:ext uri="{BB962C8B-B14F-4D97-AF65-F5344CB8AC3E}">
        <p14:creationId xmlns:p14="http://schemas.microsoft.com/office/powerpoint/2010/main" val="229579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34</a:t>
            </a:fld>
            <a:endParaRPr lang="en-US"/>
          </a:p>
        </p:txBody>
      </p:sp>
    </p:spTree>
    <p:extLst>
      <p:ext uri="{BB962C8B-B14F-4D97-AF65-F5344CB8AC3E}">
        <p14:creationId xmlns:p14="http://schemas.microsoft.com/office/powerpoint/2010/main" val="295274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a:t>CHRISTOPHER:</a:t>
            </a:r>
          </a:p>
          <a:p>
            <a:pPr marL="171347" indent="-171347">
              <a:buFont typeface="Arial" panose="020B0604020202020204" pitchFamily="34" charset="0"/>
              <a:buChar char="•"/>
            </a:pPr>
            <a:endParaRPr lang="en-US" sz="2800" b="1" dirty="0"/>
          </a:p>
          <a:p>
            <a:pPr marL="171347" indent="-171347">
              <a:buFont typeface="Arial" panose="020B0604020202020204" pitchFamily="34" charset="0"/>
              <a:buChar char="•"/>
            </a:pPr>
            <a:r>
              <a:rPr lang="en-US" sz="2800" b="1" dirty="0"/>
              <a:t>MYTH #2: Undocumented Immigrants could come the legal way, but choose to be here illegally</a:t>
            </a:r>
          </a:p>
          <a:p>
            <a:pPr marL="171347" indent="-171347">
              <a:buFont typeface="Arial" panose="020B0604020202020204" pitchFamily="34" charset="0"/>
              <a:buChar char="•"/>
            </a:pPr>
            <a:r>
              <a:rPr lang="en-US" sz="2800" dirty="0"/>
              <a:t>Why do individuals immigrate as undocumented immigrants when they could immigrate easily through the system?</a:t>
            </a:r>
          </a:p>
          <a:p>
            <a:pPr marL="171347" indent="-171347">
              <a:buFont typeface="Arial" panose="020B0604020202020204" pitchFamily="34" charset="0"/>
              <a:buChar char="•"/>
            </a:pPr>
            <a:r>
              <a:rPr lang="en-US" sz="2800" dirty="0"/>
              <a:t>This myth could not be more wrong.  As President Obama and many other national leaders from both parties have said, our immigration system is broken: </a:t>
            </a:r>
          </a:p>
          <a:p>
            <a:pPr marL="171347" indent="-171347">
              <a:buFont typeface="Arial" panose="020B0604020202020204" pitchFamily="34" charset="0"/>
              <a:buChar char="•"/>
            </a:pPr>
            <a:r>
              <a:rPr lang="en-US" sz="2800" dirty="0"/>
              <a:t>Here's why:</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3</a:t>
            </a:fld>
            <a:endParaRPr lang="en-US"/>
          </a:p>
        </p:txBody>
      </p:sp>
    </p:spTree>
    <p:extLst>
      <p:ext uri="{BB962C8B-B14F-4D97-AF65-F5344CB8AC3E}">
        <p14:creationId xmlns:p14="http://schemas.microsoft.com/office/powerpoint/2010/main" val="4267974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35</a:t>
            </a:fld>
            <a:endParaRPr lang="en-US"/>
          </a:p>
        </p:txBody>
      </p:sp>
    </p:spTree>
    <p:extLst>
      <p:ext uri="{BB962C8B-B14F-4D97-AF65-F5344CB8AC3E}">
        <p14:creationId xmlns:p14="http://schemas.microsoft.com/office/powerpoint/2010/main" val="93386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36</a:t>
            </a:fld>
            <a:endParaRPr lang="en-US"/>
          </a:p>
        </p:txBody>
      </p:sp>
    </p:spTree>
    <p:extLst>
      <p:ext uri="{BB962C8B-B14F-4D97-AF65-F5344CB8AC3E}">
        <p14:creationId xmlns:p14="http://schemas.microsoft.com/office/powerpoint/2010/main" val="4264906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37</a:t>
            </a:fld>
            <a:endParaRPr lang="en-US"/>
          </a:p>
        </p:txBody>
      </p:sp>
    </p:spTree>
    <p:extLst>
      <p:ext uri="{BB962C8B-B14F-4D97-AF65-F5344CB8AC3E}">
        <p14:creationId xmlns:p14="http://schemas.microsoft.com/office/powerpoint/2010/main" val="2674477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38</a:t>
            </a:fld>
            <a:endParaRPr lang="en-US"/>
          </a:p>
        </p:txBody>
      </p:sp>
    </p:spTree>
    <p:extLst>
      <p:ext uri="{BB962C8B-B14F-4D97-AF65-F5344CB8AC3E}">
        <p14:creationId xmlns:p14="http://schemas.microsoft.com/office/powerpoint/2010/main" val="4161252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54</a:t>
            </a:fld>
            <a:endParaRPr lang="en-US"/>
          </a:p>
        </p:txBody>
      </p:sp>
    </p:spTree>
    <p:extLst>
      <p:ext uri="{BB962C8B-B14F-4D97-AF65-F5344CB8AC3E}">
        <p14:creationId xmlns:p14="http://schemas.microsoft.com/office/powerpoint/2010/main" val="3541777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4</a:t>
            </a:fld>
            <a:endParaRPr lang="en-US"/>
          </a:p>
        </p:txBody>
      </p:sp>
    </p:spTree>
    <p:extLst>
      <p:ext uri="{BB962C8B-B14F-4D97-AF65-F5344CB8AC3E}">
        <p14:creationId xmlns:p14="http://schemas.microsoft.com/office/powerpoint/2010/main" val="236775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5</a:t>
            </a:fld>
            <a:endParaRPr lang="en-US"/>
          </a:p>
        </p:txBody>
      </p:sp>
    </p:spTree>
    <p:extLst>
      <p:ext uri="{BB962C8B-B14F-4D97-AF65-F5344CB8AC3E}">
        <p14:creationId xmlns:p14="http://schemas.microsoft.com/office/powerpoint/2010/main" val="302395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Almost 200,000 people applied for the H1b professional visa on the first day of the eligibility this year (April 1 2017) – they had a lottery to see whose envelopes would be open as there are only 65,000 visas for the year.  </a:t>
            </a:r>
          </a:p>
          <a:p>
            <a:pPr lvl="0"/>
            <a:r>
              <a:rPr lang="en-US" dirty="0"/>
              <a:t>Even huge companies like Apple and Google must expect that only 33% of their hires will get visas.</a:t>
            </a:r>
          </a:p>
          <a:p>
            <a:endParaRPr lang="en-US" dirty="0"/>
          </a:p>
        </p:txBody>
      </p:sp>
      <p:sp>
        <p:nvSpPr>
          <p:cNvPr id="4" name="Slide Number Placeholder 3"/>
          <p:cNvSpPr>
            <a:spLocks noGrp="1"/>
          </p:cNvSpPr>
          <p:nvPr>
            <p:ph type="sldNum" sz="quarter" idx="10"/>
          </p:nvPr>
        </p:nvSpPr>
        <p:spPr/>
        <p:txBody>
          <a:bodyPr/>
          <a:lstStyle/>
          <a:p>
            <a:fld id="{8D11C0E4-39DB-334A-BA81-4D769B4A473C}" type="slidenum">
              <a:rPr lang="en-US" smtClean="0"/>
              <a:t>6</a:t>
            </a:fld>
            <a:endParaRPr lang="en-US"/>
          </a:p>
        </p:txBody>
      </p:sp>
    </p:spTree>
    <p:extLst>
      <p:ext uri="{BB962C8B-B14F-4D97-AF65-F5344CB8AC3E}">
        <p14:creationId xmlns:p14="http://schemas.microsoft.com/office/powerpoint/2010/main" val="113539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7</a:t>
            </a:fld>
            <a:endParaRPr lang="en-US"/>
          </a:p>
        </p:txBody>
      </p:sp>
    </p:spTree>
    <p:extLst>
      <p:ext uri="{BB962C8B-B14F-4D97-AF65-F5344CB8AC3E}">
        <p14:creationId xmlns:p14="http://schemas.microsoft.com/office/powerpoint/2010/main" val="297205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8</a:t>
            </a:fld>
            <a:endParaRPr lang="en-US"/>
          </a:p>
        </p:txBody>
      </p:sp>
    </p:spTree>
    <p:extLst>
      <p:ext uri="{BB962C8B-B14F-4D97-AF65-F5344CB8AC3E}">
        <p14:creationId xmlns:p14="http://schemas.microsoft.com/office/powerpoint/2010/main" val="191567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1C0E4-39DB-334A-BA81-4D769B4A473C}" type="slidenum">
              <a:rPr lang="en-US" smtClean="0"/>
              <a:t>9</a:t>
            </a:fld>
            <a:endParaRPr lang="en-US"/>
          </a:p>
        </p:txBody>
      </p:sp>
    </p:spTree>
    <p:extLst>
      <p:ext uri="{BB962C8B-B14F-4D97-AF65-F5344CB8AC3E}">
        <p14:creationId xmlns:p14="http://schemas.microsoft.com/office/powerpoint/2010/main" val="135928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C0626B-8454-2B4F-BDFC-50D0088B6A4B}" type="datetime1">
              <a:rPr lang="en-US" smtClean="0"/>
              <a:t>11/21/2019</a:t>
            </a:fld>
            <a:endParaRPr lang="en-US"/>
          </a:p>
        </p:txBody>
      </p:sp>
      <p:sp>
        <p:nvSpPr>
          <p:cNvPr id="5" name="Footer Placeholder 4"/>
          <p:cNvSpPr>
            <a:spLocks noGrp="1"/>
          </p:cNvSpPr>
          <p:nvPr>
            <p:ph type="ftr" sz="quarter" idx="11"/>
          </p:nvPr>
        </p:nvSpPr>
        <p:spPr/>
        <p:txBody>
          <a:bodyPr/>
          <a:lstStyle/>
          <a:p>
            <a:r>
              <a:rPr lang="en-US"/>
              <a:t>© Liliana Gallelli, Attorney at Law/Licenciada (707) 433-2060</a:t>
            </a:r>
          </a:p>
        </p:txBody>
      </p:sp>
      <p:sp>
        <p:nvSpPr>
          <p:cNvPr id="6" name="Slide Number Placeholder 5"/>
          <p:cNvSpPr>
            <a:spLocks noGrp="1"/>
          </p:cNvSpPr>
          <p:nvPr>
            <p:ph type="sldNum" sz="quarter" idx="12"/>
          </p:nvPr>
        </p:nvSpPr>
        <p:spPr/>
        <p:txBody>
          <a:bodyPr/>
          <a:lstStyle/>
          <a:p>
            <a:fld id="{932CC853-A49F-904B-899C-B5148FBCE4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B299D-E956-EF47-A6B0-0BF0B11E465E}" type="datetime1">
              <a:rPr lang="en-US" smtClean="0"/>
              <a:t>11/21/2019</a:t>
            </a:fld>
            <a:endParaRPr lang="en-US"/>
          </a:p>
        </p:txBody>
      </p:sp>
      <p:sp>
        <p:nvSpPr>
          <p:cNvPr id="5" name="Footer Placeholder 4"/>
          <p:cNvSpPr>
            <a:spLocks noGrp="1"/>
          </p:cNvSpPr>
          <p:nvPr>
            <p:ph type="ftr" sz="quarter" idx="11"/>
          </p:nvPr>
        </p:nvSpPr>
        <p:spPr/>
        <p:txBody>
          <a:bodyPr/>
          <a:lstStyle/>
          <a:p>
            <a:r>
              <a:rPr lang="en-US"/>
              <a:t>© Liliana Gallelli, Attorney at Law/Licenciada (707) 433-2060</a:t>
            </a:r>
          </a:p>
        </p:txBody>
      </p:sp>
      <p:sp>
        <p:nvSpPr>
          <p:cNvPr id="6" name="Slide Number Placeholder 5"/>
          <p:cNvSpPr>
            <a:spLocks noGrp="1"/>
          </p:cNvSpPr>
          <p:nvPr>
            <p:ph type="sldNum" sz="quarter" idx="12"/>
          </p:nvPr>
        </p:nvSpPr>
        <p:spPr/>
        <p:txBody>
          <a:bodyPr/>
          <a:lstStyle/>
          <a:p>
            <a:fld id="{932CC853-A49F-904B-899C-B5148FBCE4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E7F987A-9B61-AD46-A500-08DA9B856554}" type="datetime1">
              <a:rPr lang="en-US" smtClean="0"/>
              <a:t>11/21/2019</a:t>
            </a:fld>
            <a:endParaRPr lang="en-US"/>
          </a:p>
        </p:txBody>
      </p:sp>
      <p:sp>
        <p:nvSpPr>
          <p:cNvPr id="5" name="Footer Placeholder 4"/>
          <p:cNvSpPr>
            <a:spLocks noGrp="1"/>
          </p:cNvSpPr>
          <p:nvPr>
            <p:ph type="ftr" sz="quarter" idx="11"/>
          </p:nvPr>
        </p:nvSpPr>
        <p:spPr/>
        <p:txBody>
          <a:bodyPr/>
          <a:lstStyle/>
          <a:p>
            <a:r>
              <a:rPr lang="en-US"/>
              <a:t>© Liliana Gallelli, Attorney at Law/Licenciada (707) 433-2060</a:t>
            </a:r>
          </a:p>
        </p:txBody>
      </p:sp>
      <p:sp>
        <p:nvSpPr>
          <p:cNvPr id="6" name="Slide Number Placeholder 5"/>
          <p:cNvSpPr>
            <a:spLocks noGrp="1"/>
          </p:cNvSpPr>
          <p:nvPr>
            <p:ph type="sldNum" sz="quarter" idx="12"/>
          </p:nvPr>
        </p:nvSpPr>
        <p:spPr/>
        <p:txBody>
          <a:bodyPr/>
          <a:lstStyle/>
          <a:p>
            <a:fld id="{932CC853-A49F-904B-899C-B5148FBCE41A}"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E4302-A433-EE4F-A902-B5F92E166454}" type="datetime1">
              <a:rPr lang="en-US" smtClean="0"/>
              <a:t>11/21/2019</a:t>
            </a:fld>
            <a:endParaRPr lang="en-US"/>
          </a:p>
        </p:txBody>
      </p:sp>
      <p:sp>
        <p:nvSpPr>
          <p:cNvPr id="5" name="Footer Placeholder 4"/>
          <p:cNvSpPr>
            <a:spLocks noGrp="1"/>
          </p:cNvSpPr>
          <p:nvPr>
            <p:ph type="ftr" sz="quarter" idx="11"/>
          </p:nvPr>
        </p:nvSpPr>
        <p:spPr/>
        <p:txBody>
          <a:bodyPr/>
          <a:lstStyle/>
          <a:p>
            <a:r>
              <a:rPr lang="en-US"/>
              <a:t>© Liliana Gallelli, Attorney at Law/Licenciada (707) 433-2060</a:t>
            </a:r>
          </a:p>
        </p:txBody>
      </p:sp>
      <p:sp>
        <p:nvSpPr>
          <p:cNvPr id="6" name="Slide Number Placeholder 5"/>
          <p:cNvSpPr>
            <a:spLocks noGrp="1"/>
          </p:cNvSpPr>
          <p:nvPr>
            <p:ph type="sldNum" sz="quarter" idx="12"/>
          </p:nvPr>
        </p:nvSpPr>
        <p:spPr/>
        <p:txBody>
          <a:bodyPr/>
          <a:lstStyle/>
          <a:p>
            <a:fld id="{932CC853-A49F-904B-899C-B5148FBCE41A}"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4EE2A0-3EEC-9440-AFC3-9557A601FCCA}" type="datetime1">
              <a:rPr lang="en-US" smtClean="0"/>
              <a:t>11/21/2019</a:t>
            </a:fld>
            <a:endParaRPr lang="en-US"/>
          </a:p>
        </p:txBody>
      </p:sp>
      <p:sp>
        <p:nvSpPr>
          <p:cNvPr id="5" name="Footer Placeholder 4"/>
          <p:cNvSpPr>
            <a:spLocks noGrp="1"/>
          </p:cNvSpPr>
          <p:nvPr>
            <p:ph type="ftr" sz="quarter" idx="11"/>
          </p:nvPr>
        </p:nvSpPr>
        <p:spPr/>
        <p:txBody>
          <a:bodyPr/>
          <a:lstStyle/>
          <a:p>
            <a:r>
              <a:rPr lang="en-US"/>
              <a:t>© Liliana Gallelli, Attorney at Law/Licenciada (707) 433-2060</a:t>
            </a:r>
          </a:p>
        </p:txBody>
      </p:sp>
      <p:sp>
        <p:nvSpPr>
          <p:cNvPr id="6" name="Slide Number Placeholder 5"/>
          <p:cNvSpPr>
            <a:spLocks noGrp="1"/>
          </p:cNvSpPr>
          <p:nvPr>
            <p:ph type="sldNum" sz="quarter" idx="12"/>
          </p:nvPr>
        </p:nvSpPr>
        <p:spPr/>
        <p:txBody>
          <a:bodyPr/>
          <a:lstStyle/>
          <a:p>
            <a:fld id="{932CC853-A49F-904B-899C-B5148FBCE4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9F0DD93-F28D-4846-BBEA-8CC4F48B85B2}" type="datetime1">
              <a:rPr lang="en-US" smtClean="0"/>
              <a:t>11/21/2019</a:t>
            </a:fld>
            <a:endParaRPr lang="en-US"/>
          </a:p>
        </p:txBody>
      </p:sp>
      <p:sp>
        <p:nvSpPr>
          <p:cNvPr id="6" name="Footer Placeholder 5"/>
          <p:cNvSpPr>
            <a:spLocks noGrp="1"/>
          </p:cNvSpPr>
          <p:nvPr>
            <p:ph type="ftr" sz="quarter" idx="11"/>
          </p:nvPr>
        </p:nvSpPr>
        <p:spPr/>
        <p:txBody>
          <a:bodyPr/>
          <a:lstStyle/>
          <a:p>
            <a:r>
              <a:rPr lang="en-US"/>
              <a:t>© Liliana Gallelli, Attorney at Law/Licenciada (707) 433-2060</a:t>
            </a:r>
          </a:p>
        </p:txBody>
      </p:sp>
      <p:sp>
        <p:nvSpPr>
          <p:cNvPr id="7" name="Slide Number Placeholder 6"/>
          <p:cNvSpPr>
            <a:spLocks noGrp="1"/>
          </p:cNvSpPr>
          <p:nvPr>
            <p:ph type="sldNum" sz="quarter" idx="12"/>
          </p:nvPr>
        </p:nvSpPr>
        <p:spPr/>
        <p:txBody>
          <a:bodyPr/>
          <a:lstStyle/>
          <a:p>
            <a:fld id="{932CC853-A49F-904B-899C-B5148FBCE41A}"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226042-394C-0844-8562-4C445C13ED65}" type="datetime1">
              <a:rPr lang="en-US" smtClean="0"/>
              <a:t>11/21/2019</a:t>
            </a:fld>
            <a:endParaRPr lang="en-US"/>
          </a:p>
        </p:txBody>
      </p:sp>
      <p:sp>
        <p:nvSpPr>
          <p:cNvPr id="8" name="Footer Placeholder 7"/>
          <p:cNvSpPr>
            <a:spLocks noGrp="1"/>
          </p:cNvSpPr>
          <p:nvPr>
            <p:ph type="ftr" sz="quarter" idx="11"/>
          </p:nvPr>
        </p:nvSpPr>
        <p:spPr/>
        <p:txBody>
          <a:bodyPr/>
          <a:lstStyle/>
          <a:p>
            <a:r>
              <a:rPr lang="en-US"/>
              <a:t>© Liliana Gallelli, Attorney at Law/Licenciada (707) 433-2060</a:t>
            </a:r>
          </a:p>
        </p:txBody>
      </p:sp>
      <p:sp>
        <p:nvSpPr>
          <p:cNvPr id="9" name="Slide Number Placeholder 8"/>
          <p:cNvSpPr>
            <a:spLocks noGrp="1"/>
          </p:cNvSpPr>
          <p:nvPr>
            <p:ph type="sldNum" sz="quarter" idx="12"/>
          </p:nvPr>
        </p:nvSpPr>
        <p:spPr/>
        <p:txBody>
          <a:bodyPr/>
          <a:lstStyle/>
          <a:p>
            <a:fld id="{932CC853-A49F-904B-899C-B5148FBCE4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3B069D-685A-5F4A-85D0-39ACDFEF2E2A}" type="datetime1">
              <a:rPr lang="en-US" smtClean="0"/>
              <a:t>11/21/2019</a:t>
            </a:fld>
            <a:endParaRPr lang="en-US"/>
          </a:p>
        </p:txBody>
      </p:sp>
      <p:sp>
        <p:nvSpPr>
          <p:cNvPr id="4" name="Footer Placeholder 3"/>
          <p:cNvSpPr>
            <a:spLocks noGrp="1"/>
          </p:cNvSpPr>
          <p:nvPr>
            <p:ph type="ftr" sz="quarter" idx="11"/>
          </p:nvPr>
        </p:nvSpPr>
        <p:spPr/>
        <p:txBody>
          <a:bodyPr/>
          <a:lstStyle/>
          <a:p>
            <a:r>
              <a:rPr lang="en-US"/>
              <a:t>© Liliana Gallelli, Attorney at Law/Licenciada (707) 433-2060</a:t>
            </a:r>
          </a:p>
        </p:txBody>
      </p:sp>
      <p:sp>
        <p:nvSpPr>
          <p:cNvPr id="5" name="Slide Number Placeholder 4"/>
          <p:cNvSpPr>
            <a:spLocks noGrp="1"/>
          </p:cNvSpPr>
          <p:nvPr>
            <p:ph type="sldNum" sz="quarter" idx="12"/>
          </p:nvPr>
        </p:nvSpPr>
        <p:spPr/>
        <p:txBody>
          <a:bodyPr/>
          <a:lstStyle/>
          <a:p>
            <a:fld id="{932CC853-A49F-904B-899C-B5148FBCE4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202A07B-EAD6-D54E-9A24-D44C0E64ECFA}" type="datetime1">
              <a:rPr lang="en-US" smtClean="0"/>
              <a:t>11/21/2019</a:t>
            </a:fld>
            <a:endParaRPr lang="en-US"/>
          </a:p>
        </p:txBody>
      </p:sp>
      <p:sp>
        <p:nvSpPr>
          <p:cNvPr id="3" name="Footer Placeholder 2"/>
          <p:cNvSpPr>
            <a:spLocks noGrp="1"/>
          </p:cNvSpPr>
          <p:nvPr>
            <p:ph type="ftr" sz="quarter" idx="11"/>
          </p:nvPr>
        </p:nvSpPr>
        <p:spPr/>
        <p:txBody>
          <a:bodyPr/>
          <a:lstStyle/>
          <a:p>
            <a:r>
              <a:rPr lang="en-US"/>
              <a:t>© Liliana Gallelli, Attorney at Law/Licenciada (707) 433-2060</a:t>
            </a:r>
          </a:p>
        </p:txBody>
      </p:sp>
      <p:sp>
        <p:nvSpPr>
          <p:cNvPr id="4" name="Slide Number Placeholder 3"/>
          <p:cNvSpPr>
            <a:spLocks noGrp="1"/>
          </p:cNvSpPr>
          <p:nvPr>
            <p:ph type="sldNum" sz="quarter" idx="12"/>
          </p:nvPr>
        </p:nvSpPr>
        <p:spPr/>
        <p:txBody>
          <a:bodyPr/>
          <a:lstStyle/>
          <a:p>
            <a:fld id="{932CC853-A49F-904B-899C-B5148FBCE4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D95E040-AE11-7C41-8CC9-F303E5B9C5D0}" type="datetime1">
              <a:rPr lang="en-US" smtClean="0"/>
              <a:t>11/21/2019</a:t>
            </a:fld>
            <a:endParaRPr lang="en-US"/>
          </a:p>
        </p:txBody>
      </p:sp>
      <p:sp>
        <p:nvSpPr>
          <p:cNvPr id="6" name="Footer Placeholder 5"/>
          <p:cNvSpPr>
            <a:spLocks noGrp="1"/>
          </p:cNvSpPr>
          <p:nvPr>
            <p:ph type="ftr" sz="quarter" idx="11"/>
          </p:nvPr>
        </p:nvSpPr>
        <p:spPr/>
        <p:txBody>
          <a:bodyPr/>
          <a:lstStyle/>
          <a:p>
            <a:r>
              <a:rPr lang="en-US"/>
              <a:t>© Liliana Gallelli, Attorney at Law/Licenciada (707) 433-2060</a:t>
            </a:r>
          </a:p>
        </p:txBody>
      </p:sp>
      <p:sp>
        <p:nvSpPr>
          <p:cNvPr id="7" name="Slide Number Placeholder 6"/>
          <p:cNvSpPr>
            <a:spLocks noGrp="1"/>
          </p:cNvSpPr>
          <p:nvPr>
            <p:ph type="sldNum" sz="quarter" idx="12"/>
          </p:nvPr>
        </p:nvSpPr>
        <p:spPr/>
        <p:txBody>
          <a:bodyPr/>
          <a:lstStyle/>
          <a:p>
            <a:fld id="{932CC853-A49F-904B-899C-B5148FBCE41A}"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10258D-ACFC-804E-BCCA-903C9CF26AEC}" type="datetime1">
              <a:rPr lang="en-US" smtClean="0"/>
              <a:t>11/21/2019</a:t>
            </a:fld>
            <a:endParaRPr lang="en-US"/>
          </a:p>
        </p:txBody>
      </p:sp>
      <p:sp>
        <p:nvSpPr>
          <p:cNvPr id="6" name="Footer Placeholder 5"/>
          <p:cNvSpPr>
            <a:spLocks noGrp="1"/>
          </p:cNvSpPr>
          <p:nvPr>
            <p:ph type="ftr" sz="quarter" idx="11"/>
          </p:nvPr>
        </p:nvSpPr>
        <p:spPr/>
        <p:txBody>
          <a:bodyPr/>
          <a:lstStyle/>
          <a:p>
            <a:r>
              <a:rPr lang="en-US"/>
              <a:t>© Liliana Gallelli, Attorney at Law/Licenciada (707) 433-2060</a:t>
            </a:r>
          </a:p>
        </p:txBody>
      </p:sp>
      <p:sp>
        <p:nvSpPr>
          <p:cNvPr id="7" name="Slide Number Placeholder 6"/>
          <p:cNvSpPr>
            <a:spLocks noGrp="1"/>
          </p:cNvSpPr>
          <p:nvPr>
            <p:ph type="sldNum" sz="quarter" idx="12"/>
          </p:nvPr>
        </p:nvSpPr>
        <p:spPr/>
        <p:txBody>
          <a:bodyPr/>
          <a:lstStyle/>
          <a:p>
            <a:fld id="{932CC853-A49F-904B-899C-B5148FBCE41A}"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32A49C2-AE9A-9A4C-A31D-FF2EAE98710D}" type="datetime1">
              <a:rPr lang="en-US" smtClean="0"/>
              <a:t>11/21/2019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US"/>
              <a:t>© Liliana Gallelli, Attorney at Law/Licenciada (707) 433-2060</a:t>
            </a: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32CC853-A49F-904B-899C-B5148FBCE41A}"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myamericandreams.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www.youtube.com/channel/UCBMWAc5-NdgJTTWcz2AhlBA" TargetMode="External"/><Relationship Id="rId4" Type="http://schemas.openxmlformats.org/officeDocument/2006/relationships/hyperlink" Target="http://www.facebook.com/myamericandream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IF6_hBKKiw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yYFz2e_fCS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PJ7FxU0gc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2OU5sXYcxK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2OU5sXYcxK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3227" y="2903220"/>
            <a:ext cx="6388274" cy="1184617"/>
          </a:xfrm>
        </p:spPr>
        <p:txBody>
          <a:bodyPr>
            <a:noAutofit/>
          </a:bodyPr>
          <a:lstStyle/>
          <a:p>
            <a:r>
              <a:rPr lang="en-US" sz="4800" b="1" dirty="0">
                <a:solidFill>
                  <a:schemeClr val="tx1"/>
                </a:solidFill>
              </a:rPr>
              <a:t>What You Need to Know about Immigrants and Immigration</a:t>
            </a:r>
            <a:br>
              <a:rPr lang="en-US" sz="4800" b="1" dirty="0">
                <a:solidFill>
                  <a:schemeClr val="tx1"/>
                </a:solidFill>
              </a:rPr>
            </a:br>
            <a:r>
              <a:rPr lang="en-US" sz="4800" b="1" dirty="0"/>
              <a:t>7 Common Myths</a:t>
            </a:r>
          </a:p>
        </p:txBody>
      </p:sp>
      <p:pic>
        <p:nvPicPr>
          <p:cNvPr id="6" name="Picture 5" descr="C:\Users\ckero\AppData\Local\Microsoft\Windows\INetCache\Content.Word\MADF_Photo_Collage 2017.jpg">
            <a:extLst>
              <a:ext uri="{FF2B5EF4-FFF2-40B4-BE49-F238E27FC236}">
                <a16:creationId xmlns:a16="http://schemas.microsoft.com/office/drawing/2014/main" id="{BEDCD659-6249-49F7-997A-05D0258105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99812" y="4329845"/>
            <a:ext cx="2542992" cy="2256145"/>
          </a:xfrm>
          <a:prstGeom prst="rect">
            <a:avLst/>
          </a:prstGeom>
          <a:noFill/>
          <a:ln>
            <a:noFill/>
          </a:ln>
        </p:spPr>
      </p:pic>
    </p:spTree>
    <p:extLst>
      <p:ext uri="{BB962C8B-B14F-4D97-AF65-F5344CB8AC3E}">
        <p14:creationId xmlns:p14="http://schemas.microsoft.com/office/powerpoint/2010/main" val="4260944109"/>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8502"/>
            <a:ext cx="8229600" cy="980898"/>
          </a:xfrm>
        </p:spPr>
        <p:txBody>
          <a:bodyPr>
            <a:normAutofit fontScale="90000"/>
          </a:bodyPr>
          <a:lstStyle/>
          <a:p>
            <a:r>
              <a:rPr lang="en-US" sz="5300" dirty="0"/>
              <a:t>Bottom line</a:t>
            </a:r>
            <a:br>
              <a:rPr lang="en-US" dirty="0"/>
            </a:br>
            <a:endParaRPr lang="en-US"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4756584" y="1961298"/>
            <a:ext cx="4302334" cy="4434882"/>
          </a:xfrm>
        </p:spPr>
        <p:txBody>
          <a:bodyPr>
            <a:normAutofit/>
          </a:bodyPr>
          <a:lstStyle/>
          <a:p>
            <a:pPr marL="0" lvl="0" indent="0">
              <a:buNone/>
            </a:pPr>
            <a:r>
              <a:rPr lang="en-US" sz="2800" b="1" dirty="0"/>
              <a:t>Bottom line for Mexican immigrants here: </a:t>
            </a:r>
          </a:p>
          <a:p>
            <a:pPr lvl="0"/>
            <a:r>
              <a:rPr lang="en-US" sz="2800" dirty="0"/>
              <a:t>Essentially there is no way to immigrate legally for the overwhelming majority of them.</a:t>
            </a:r>
          </a:p>
          <a:p>
            <a:pPr lvl="0"/>
            <a:r>
              <a:rPr lang="en-US" sz="2800" dirty="0"/>
              <a:t>And this is true for their relatives in Mexico</a:t>
            </a:r>
          </a:p>
        </p:txBody>
      </p:sp>
      <p:pic>
        <p:nvPicPr>
          <p:cNvPr id="5" name="Picture 4"/>
          <p:cNvPicPr>
            <a:picLocks noChangeAspect="1"/>
          </p:cNvPicPr>
          <p:nvPr/>
        </p:nvPicPr>
        <p:blipFill>
          <a:blip r:embed="rId3"/>
          <a:stretch>
            <a:fillRect/>
          </a:stretch>
        </p:blipFill>
        <p:spPr>
          <a:xfrm>
            <a:off x="602432" y="2423118"/>
            <a:ext cx="3981669" cy="2239689"/>
          </a:xfrm>
          <a:prstGeom prst="rect">
            <a:avLst/>
          </a:prstGeom>
        </p:spPr>
      </p:pic>
    </p:spTree>
    <p:extLst>
      <p:ext uri="{BB962C8B-B14F-4D97-AF65-F5344CB8AC3E}">
        <p14:creationId xmlns:p14="http://schemas.microsoft.com/office/powerpoint/2010/main" val="3433972029"/>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067"/>
            <a:ext cx="8229600" cy="1252728"/>
          </a:xfrm>
        </p:spPr>
        <p:txBody>
          <a:bodyPr>
            <a:normAutofit/>
          </a:bodyPr>
          <a:lstStyle/>
          <a:p>
            <a:r>
              <a:rPr lang="en-US" dirty="0"/>
              <a:t>Immigration Fairness</a:t>
            </a:r>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3"/>
          </p:nvPr>
        </p:nvSpPr>
        <p:spPr>
          <a:xfrm>
            <a:off x="676655" y="1254157"/>
            <a:ext cx="7759774" cy="5222586"/>
          </a:xfrm>
        </p:spPr>
        <p:txBody>
          <a:bodyPr>
            <a:normAutofit/>
          </a:bodyPr>
          <a:lstStyle/>
          <a:p>
            <a:pPr marL="0" indent="0">
              <a:buNone/>
            </a:pPr>
            <a:endParaRPr lang="en-US" u="sng" dirty="0"/>
          </a:p>
          <a:p>
            <a:r>
              <a:rPr lang="en-US" dirty="0"/>
              <a:t>The absurd waiting periods for legal immigration from Mexico and the inherent anti-Mexican bias in the system are always ignored by the anti-immigrant lobby. </a:t>
            </a:r>
          </a:p>
          <a:p>
            <a:r>
              <a:rPr lang="en-US" dirty="0"/>
              <a:t>We need to reform the visa system to allow for more sensible and equitable visa limits (and further tighten the borders) and then we could solve the illegal immigration problem.</a:t>
            </a:r>
          </a:p>
          <a:p>
            <a:pPr lvl="0"/>
            <a:endParaRPr lang="en-US" dirty="0"/>
          </a:p>
        </p:txBody>
      </p:sp>
      <p:pic>
        <p:nvPicPr>
          <p:cNvPr id="6" name="Picture 5"/>
          <p:cNvPicPr>
            <a:picLocks noChangeAspect="1"/>
          </p:cNvPicPr>
          <p:nvPr/>
        </p:nvPicPr>
        <p:blipFill>
          <a:blip r:embed="rId3"/>
          <a:stretch>
            <a:fillRect/>
          </a:stretch>
        </p:blipFill>
        <p:spPr>
          <a:xfrm>
            <a:off x="4430110" y="4251631"/>
            <a:ext cx="3444793" cy="2363657"/>
          </a:xfrm>
          <a:prstGeom prst="rect">
            <a:avLst/>
          </a:prstGeom>
        </p:spPr>
      </p:pic>
    </p:spTree>
    <p:extLst>
      <p:ext uri="{BB962C8B-B14F-4D97-AF65-F5344CB8AC3E}">
        <p14:creationId xmlns:p14="http://schemas.microsoft.com/office/powerpoint/2010/main" val="164554047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37" y="92363"/>
            <a:ext cx="8719453" cy="2055936"/>
          </a:xfrm>
        </p:spPr>
        <p:txBody>
          <a:bodyPr>
            <a:normAutofit fontScale="90000"/>
          </a:bodyPr>
          <a:lstStyle/>
          <a:p>
            <a:r>
              <a:rPr lang="en-US" b="1" dirty="0"/>
              <a:t>MYTH #2. Our borders are porous </a:t>
            </a:r>
            <a:br>
              <a:rPr lang="en-US" b="1" dirty="0"/>
            </a:br>
            <a:r>
              <a:rPr lang="en-US" b="1" dirty="0"/>
              <a:t>and immigrants virtually enter the U.S. at will. </a:t>
            </a:r>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pic>
        <p:nvPicPr>
          <p:cNvPr id="7" name="Content Placeholder 6"/>
          <p:cNvPicPr>
            <a:picLocks noGrp="1" noChangeAspect="1"/>
          </p:cNvPicPr>
          <p:nvPr>
            <p:ph sz="quarter" idx="13"/>
          </p:nvPr>
        </p:nvPicPr>
        <p:blipFill>
          <a:blip r:embed="rId3"/>
          <a:stretch>
            <a:fillRect/>
          </a:stretch>
        </p:blipFill>
        <p:spPr>
          <a:xfrm>
            <a:off x="676275" y="2969419"/>
            <a:ext cx="3822700" cy="2867025"/>
          </a:xfrm>
        </p:spPr>
      </p:pic>
      <p:sp>
        <p:nvSpPr>
          <p:cNvPr id="5" name="Content Placeholder 4"/>
          <p:cNvSpPr>
            <a:spLocks noGrp="1"/>
          </p:cNvSpPr>
          <p:nvPr>
            <p:ph sz="quarter" idx="14"/>
          </p:nvPr>
        </p:nvSpPr>
        <p:spPr/>
        <p:txBody>
          <a:bodyPr>
            <a:normAutofit fontScale="85000" lnSpcReduction="20000"/>
          </a:bodyPr>
          <a:lstStyle/>
          <a:p>
            <a:r>
              <a:rPr lang="en-US" dirty="0"/>
              <a:t>Many anti-immigrant politicians continuously repeat the false assertion that the U.S.-Mexican border is porous. </a:t>
            </a:r>
          </a:p>
          <a:p>
            <a:r>
              <a:rPr lang="en-US" dirty="0"/>
              <a:t>Not true. </a:t>
            </a:r>
          </a:p>
          <a:p>
            <a:r>
              <a:rPr lang="en-US" dirty="0"/>
              <a:t>The majority of the people trying to cross are now caught and subject to expedited deportation. </a:t>
            </a:r>
          </a:p>
          <a:p>
            <a:r>
              <a:rPr lang="en-US" dirty="0"/>
              <a:t>And many more here have been deported over the last Obama years than ever before. </a:t>
            </a:r>
            <a:endParaRPr lang="en-US" sz="3600" dirty="0">
              <a:solidFill>
                <a:srgbClr val="FF0000"/>
              </a:solidFill>
            </a:endParaRPr>
          </a:p>
        </p:txBody>
      </p:sp>
    </p:spTree>
    <p:extLst>
      <p:ext uri="{BB962C8B-B14F-4D97-AF65-F5344CB8AC3E}">
        <p14:creationId xmlns:p14="http://schemas.microsoft.com/office/powerpoint/2010/main" val="405011094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547" y="735645"/>
            <a:ext cx="8229600" cy="980898"/>
          </a:xfrm>
        </p:spPr>
        <p:txBody>
          <a:bodyPr>
            <a:normAutofit fontScale="90000"/>
          </a:bodyPr>
          <a:lstStyle/>
          <a:p>
            <a:r>
              <a:rPr lang="en-US" dirty="0"/>
              <a:t>INVASION FROM MEXICO?</a:t>
            </a:r>
            <a:br>
              <a:rPr lang="en-US" dirty="0"/>
            </a:br>
            <a:r>
              <a:rPr lang="en-US" dirty="0"/>
              <a:t>Actually a Net Drop in immigration</a:t>
            </a:r>
            <a:br>
              <a:rPr lang="en-US" dirty="0"/>
            </a:br>
            <a:endParaRPr lang="en-US"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5010912" y="2827606"/>
            <a:ext cx="3495944" cy="3422558"/>
          </a:xfrm>
        </p:spPr>
        <p:txBody>
          <a:bodyPr>
            <a:normAutofit/>
          </a:bodyPr>
          <a:lstStyle/>
          <a:p>
            <a:r>
              <a:rPr lang="en-US" dirty="0"/>
              <a:t>We had far fewer immigrants enter the U.S. illegally </a:t>
            </a:r>
          </a:p>
          <a:p>
            <a:r>
              <a:rPr lang="en-US" dirty="0"/>
              <a:t>There is even a net drop in undocumented immigration from Mexico; </a:t>
            </a:r>
          </a:p>
        </p:txBody>
      </p:sp>
      <p:pic>
        <p:nvPicPr>
          <p:cNvPr id="10" name="Content Placeholder 9"/>
          <p:cNvPicPr>
            <a:picLocks noGrp="1" noChangeAspect="1"/>
          </p:cNvPicPr>
          <p:nvPr>
            <p:ph sz="quarter" idx="13"/>
          </p:nvPr>
        </p:nvPicPr>
        <p:blipFill>
          <a:blip r:embed="rId3"/>
          <a:stretch>
            <a:fillRect/>
          </a:stretch>
        </p:blipFill>
        <p:spPr>
          <a:xfrm>
            <a:off x="676275" y="2827606"/>
            <a:ext cx="3822700" cy="2782493"/>
          </a:xfrm>
        </p:spPr>
      </p:pic>
    </p:spTree>
    <p:extLst>
      <p:ext uri="{BB962C8B-B14F-4D97-AF65-F5344CB8AC3E}">
        <p14:creationId xmlns:p14="http://schemas.microsoft.com/office/powerpoint/2010/main" val="231085664"/>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913"/>
            <a:ext cx="8229600" cy="980898"/>
          </a:xfrm>
        </p:spPr>
        <p:txBody>
          <a:bodyPr>
            <a:normAutofit fontScale="90000"/>
          </a:bodyPr>
          <a:lstStyle/>
          <a:p>
            <a:r>
              <a:rPr lang="en-US" dirty="0"/>
              <a:t>UNDOCUMENTED IMMIGRATION</a:t>
            </a:r>
            <a:br>
              <a:rPr lang="en-US" dirty="0"/>
            </a:br>
            <a:r>
              <a:rPr lang="en-US" dirty="0"/>
              <a:t>40% are visa overstays</a:t>
            </a:r>
            <a:br>
              <a:rPr lang="en-US" dirty="0"/>
            </a:br>
            <a:endParaRPr lang="en-US"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4909313" y="2670048"/>
            <a:ext cx="3996943" cy="3580115"/>
          </a:xfrm>
        </p:spPr>
        <p:txBody>
          <a:bodyPr>
            <a:normAutofit/>
          </a:bodyPr>
          <a:lstStyle/>
          <a:p>
            <a:r>
              <a:rPr lang="en-US" dirty="0"/>
              <a:t>Also, it’s important to note that, of the immigrants in the U.S. illegally, 40% overstayed temporary (nonimmigrant) visas. Almost all of these are from countries other than Mexico.</a:t>
            </a:r>
          </a:p>
        </p:txBody>
      </p:sp>
      <p:pic>
        <p:nvPicPr>
          <p:cNvPr id="6" name="Picture 5" descr="A group of people around each other&#10;&#10;Description generated with very high confidence">
            <a:extLst>
              <a:ext uri="{FF2B5EF4-FFF2-40B4-BE49-F238E27FC236}">
                <a16:creationId xmlns:a16="http://schemas.microsoft.com/office/drawing/2014/main" id="{CA8D4BF4-2870-4A46-932A-959B4E9AF52B}"/>
              </a:ext>
            </a:extLst>
          </p:cNvPr>
          <p:cNvPicPr>
            <a:picLocks noChangeAspect="1"/>
          </p:cNvPicPr>
          <p:nvPr/>
        </p:nvPicPr>
        <p:blipFill>
          <a:blip r:embed="rId3"/>
          <a:stretch>
            <a:fillRect/>
          </a:stretch>
        </p:blipFill>
        <p:spPr>
          <a:xfrm>
            <a:off x="449297" y="2670049"/>
            <a:ext cx="4460016" cy="2670234"/>
          </a:xfrm>
          <a:prstGeom prst="rect">
            <a:avLst/>
          </a:prstGeom>
        </p:spPr>
      </p:pic>
    </p:spTree>
    <p:extLst>
      <p:ext uri="{BB962C8B-B14F-4D97-AF65-F5344CB8AC3E}">
        <p14:creationId xmlns:p14="http://schemas.microsoft.com/office/powerpoint/2010/main" val="4074103194"/>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040" y="405924"/>
            <a:ext cx="7601527" cy="1308537"/>
          </a:xfrm>
        </p:spPr>
        <p:txBody>
          <a:bodyPr>
            <a:normAutofit fontScale="90000"/>
          </a:bodyPr>
          <a:lstStyle/>
          <a:p>
            <a:r>
              <a:rPr lang="en-US" sz="3600" b="1" dirty="0"/>
              <a:t>MYTH #3: Immigrants receive a lot of public benefits and therefore are a huge drain on our society’s resources</a:t>
            </a:r>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5" name="Content Placeholder 4"/>
          <p:cNvSpPr>
            <a:spLocks noGrp="1"/>
          </p:cNvSpPr>
          <p:nvPr>
            <p:ph sz="quarter" idx="14"/>
          </p:nvPr>
        </p:nvSpPr>
        <p:spPr>
          <a:xfrm>
            <a:off x="4905794" y="2679192"/>
            <a:ext cx="3740233" cy="3447288"/>
          </a:xfrm>
        </p:spPr>
        <p:txBody>
          <a:bodyPr>
            <a:normAutofit/>
          </a:bodyPr>
          <a:lstStyle/>
          <a:p>
            <a:r>
              <a:rPr lang="en-US" dirty="0"/>
              <a:t>Many people wrongly believe that immigrants are a drain on our society, taking more than they give. </a:t>
            </a:r>
          </a:p>
          <a:p>
            <a:r>
              <a:rPr lang="en-US" dirty="0"/>
              <a:t>Actually, the opposite is true:</a:t>
            </a:r>
          </a:p>
        </p:txBody>
      </p:sp>
      <p:pic>
        <p:nvPicPr>
          <p:cNvPr id="6" name="Picture 5"/>
          <p:cNvPicPr>
            <a:picLocks noChangeAspect="1"/>
          </p:cNvPicPr>
          <p:nvPr/>
        </p:nvPicPr>
        <p:blipFill>
          <a:blip r:embed="rId3"/>
          <a:stretch>
            <a:fillRect/>
          </a:stretch>
        </p:blipFill>
        <p:spPr>
          <a:xfrm>
            <a:off x="846040" y="2506717"/>
            <a:ext cx="3845752" cy="3421117"/>
          </a:xfrm>
          <a:prstGeom prst="rect">
            <a:avLst/>
          </a:prstGeom>
        </p:spPr>
      </p:pic>
    </p:spTree>
    <p:extLst>
      <p:ext uri="{BB962C8B-B14F-4D97-AF65-F5344CB8AC3E}">
        <p14:creationId xmlns:p14="http://schemas.microsoft.com/office/powerpoint/2010/main" val="2815015426"/>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387"/>
            <a:ext cx="8229600" cy="1252728"/>
          </a:xfrm>
        </p:spPr>
        <p:txBody>
          <a:bodyPr>
            <a:normAutofit/>
          </a:bodyPr>
          <a:lstStyle/>
          <a:p>
            <a:r>
              <a:rPr lang="en-US" dirty="0"/>
              <a:t>Family and Work</a:t>
            </a:r>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3"/>
          </p:nvPr>
        </p:nvSpPr>
        <p:spPr>
          <a:xfrm>
            <a:off x="330532" y="1949645"/>
            <a:ext cx="4195747" cy="4544049"/>
          </a:xfrm>
        </p:spPr>
        <p:txBody>
          <a:bodyPr>
            <a:normAutofit lnSpcReduction="10000"/>
          </a:bodyPr>
          <a:lstStyle/>
          <a:p>
            <a:pPr marL="0" indent="0">
              <a:buNone/>
            </a:pPr>
            <a:endParaRPr lang="en-US" u="sng" dirty="0"/>
          </a:p>
          <a:p>
            <a:pPr lvl="0"/>
            <a:r>
              <a:rPr lang="en-US" dirty="0"/>
              <a:t>Generally speaking, immigrants come to work and to reunite with family members. </a:t>
            </a:r>
          </a:p>
          <a:p>
            <a:pPr lvl="0"/>
            <a:r>
              <a:rPr lang="en-US" dirty="0"/>
              <a:t>Immigrant labor-force participation is consistently higher than native-born, and immigrant workers make up a larger share of the U.S. labor force than they do the U.S. population. </a:t>
            </a:r>
          </a:p>
          <a:p>
            <a:pPr lvl="0"/>
            <a:endParaRPr lang="en-US" dirty="0"/>
          </a:p>
        </p:txBody>
      </p:sp>
      <p:pic>
        <p:nvPicPr>
          <p:cNvPr id="9" name="Picture 8"/>
          <p:cNvPicPr>
            <a:picLocks noChangeAspect="1"/>
          </p:cNvPicPr>
          <p:nvPr/>
        </p:nvPicPr>
        <p:blipFill>
          <a:blip r:embed="rId2"/>
          <a:stretch>
            <a:fillRect/>
          </a:stretch>
        </p:blipFill>
        <p:spPr>
          <a:xfrm>
            <a:off x="4652287" y="2724913"/>
            <a:ext cx="3895345" cy="2916936"/>
          </a:xfrm>
          <a:prstGeom prst="rect">
            <a:avLst/>
          </a:prstGeom>
        </p:spPr>
      </p:pic>
    </p:spTree>
    <p:extLst>
      <p:ext uri="{BB962C8B-B14F-4D97-AF65-F5344CB8AC3E}">
        <p14:creationId xmlns:p14="http://schemas.microsoft.com/office/powerpoint/2010/main" val="2269284804"/>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6333"/>
            <a:ext cx="8229600" cy="980898"/>
          </a:xfrm>
        </p:spPr>
        <p:txBody>
          <a:bodyPr>
            <a:normAutofit fontScale="90000"/>
          </a:bodyPr>
          <a:lstStyle/>
          <a:p>
            <a:r>
              <a:rPr lang="en-US" dirty="0"/>
              <a:t>NO ENTITLEMENT</a:t>
            </a:r>
            <a:br>
              <a:rPr lang="en-US" dirty="0"/>
            </a:br>
            <a:endParaRPr lang="en-US"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4881772" y="2053057"/>
            <a:ext cx="4038600" cy="4525963"/>
          </a:xfrm>
        </p:spPr>
        <p:txBody>
          <a:bodyPr>
            <a:normAutofit fontScale="92500"/>
          </a:bodyPr>
          <a:lstStyle/>
          <a:p>
            <a:pPr lvl="0"/>
            <a:r>
              <a:rPr lang="en-US" dirty="0"/>
              <a:t>Moreover, the ratio between immigrant use of public benefits and the amount of taxes they pay is consistently favorable to the U.S. </a:t>
            </a:r>
          </a:p>
          <a:p>
            <a:pPr lvl="0"/>
            <a:r>
              <a:rPr lang="en-US" dirty="0"/>
              <a:t>One study estimates that immigrants earn nearly $240 billion a year. Studies find that immigrant tax payments total $20 to $85 billion more than the amount of government services they use. </a:t>
            </a:r>
          </a:p>
        </p:txBody>
      </p:sp>
      <p:pic>
        <p:nvPicPr>
          <p:cNvPr id="8" name="Picture 7"/>
          <p:cNvPicPr>
            <a:picLocks noChangeAspect="1"/>
          </p:cNvPicPr>
          <p:nvPr/>
        </p:nvPicPr>
        <p:blipFill>
          <a:blip r:embed="rId2"/>
          <a:stretch>
            <a:fillRect/>
          </a:stretch>
        </p:blipFill>
        <p:spPr>
          <a:xfrm>
            <a:off x="614572" y="2802040"/>
            <a:ext cx="4267200" cy="2743200"/>
          </a:xfrm>
          <a:prstGeom prst="rect">
            <a:avLst/>
          </a:prstGeom>
        </p:spPr>
      </p:pic>
    </p:spTree>
    <p:extLst>
      <p:ext uri="{BB962C8B-B14F-4D97-AF65-F5344CB8AC3E}">
        <p14:creationId xmlns:p14="http://schemas.microsoft.com/office/powerpoint/2010/main" val="2838475664"/>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88"/>
            <a:ext cx="8229600" cy="1771826"/>
          </a:xfrm>
        </p:spPr>
        <p:txBody>
          <a:bodyPr>
            <a:normAutofit/>
          </a:bodyPr>
          <a:lstStyle/>
          <a:p>
            <a:r>
              <a:rPr lang="en-US" b="1" dirty="0"/>
              <a:t>MYTH #4: </a:t>
            </a:r>
            <a:r>
              <a:rPr lang="en-US" dirty="0"/>
              <a:t>Undocumented immigrants do not pay taxes.</a:t>
            </a:r>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5" name="Content Placeholder 4"/>
          <p:cNvSpPr>
            <a:spLocks noGrp="1"/>
          </p:cNvSpPr>
          <p:nvPr>
            <p:ph sz="quarter" idx="14"/>
          </p:nvPr>
        </p:nvSpPr>
        <p:spPr>
          <a:xfrm>
            <a:off x="4905795" y="2522637"/>
            <a:ext cx="3781006" cy="3447288"/>
          </a:xfrm>
        </p:spPr>
        <p:txBody>
          <a:bodyPr>
            <a:normAutofit lnSpcReduction="10000"/>
          </a:bodyPr>
          <a:lstStyle/>
          <a:p>
            <a:r>
              <a:rPr lang="en-US" dirty="0"/>
              <a:t>There is a common myth in our society that undocumented immigrants do not pay their fair share of taxes; </a:t>
            </a:r>
          </a:p>
          <a:p>
            <a:r>
              <a:rPr lang="en-US" dirty="0"/>
              <a:t>In fact, they give much more in taxes than they take in government assistance.</a:t>
            </a:r>
            <a:endParaRPr lang="en-US" b="1" dirty="0"/>
          </a:p>
        </p:txBody>
      </p:sp>
      <p:pic>
        <p:nvPicPr>
          <p:cNvPr id="7" name="Picture 6"/>
          <p:cNvPicPr>
            <a:picLocks noChangeAspect="1"/>
          </p:cNvPicPr>
          <p:nvPr/>
        </p:nvPicPr>
        <p:blipFill>
          <a:blip r:embed="rId3"/>
          <a:stretch>
            <a:fillRect/>
          </a:stretch>
        </p:blipFill>
        <p:spPr>
          <a:xfrm>
            <a:off x="539497" y="2807208"/>
            <a:ext cx="4220073" cy="2498283"/>
          </a:xfrm>
          <a:prstGeom prst="rect">
            <a:avLst/>
          </a:prstGeom>
        </p:spPr>
      </p:pic>
    </p:spTree>
    <p:extLst>
      <p:ext uri="{BB962C8B-B14F-4D97-AF65-F5344CB8AC3E}">
        <p14:creationId xmlns:p14="http://schemas.microsoft.com/office/powerpoint/2010/main" val="4181662696"/>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096" y="2514619"/>
            <a:ext cx="3931594" cy="4228044"/>
          </a:xfrm>
        </p:spPr>
        <p:txBody>
          <a:bodyPr>
            <a:normAutofit/>
          </a:bodyPr>
          <a:lstStyle/>
          <a:p>
            <a:pPr lvl="0"/>
            <a:r>
              <a:rPr lang="en-US" sz="2600" dirty="0"/>
              <a:t>Undocumented immigrants pay these taxes despite the fact that they are not eligible for taxpayer-funded programs such as Social Security, Medicare, Obama-care, welfare, and food stamps. </a:t>
            </a:r>
            <a:endParaRPr lang="en-US" dirty="0"/>
          </a:p>
          <a:p>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p:txBody>
          <a:bodyPr>
            <a:normAutofit/>
          </a:bodyPr>
          <a:lstStyle/>
          <a:p>
            <a:r>
              <a:rPr lang="en-US" dirty="0"/>
              <a:t>Paying in for others</a:t>
            </a:r>
          </a:p>
        </p:txBody>
      </p:sp>
      <p:pic>
        <p:nvPicPr>
          <p:cNvPr id="6" name="Picture 5"/>
          <p:cNvPicPr>
            <a:picLocks noChangeAspect="1"/>
          </p:cNvPicPr>
          <p:nvPr/>
        </p:nvPicPr>
        <p:blipFill>
          <a:blip r:embed="rId3"/>
          <a:stretch>
            <a:fillRect/>
          </a:stretch>
        </p:blipFill>
        <p:spPr>
          <a:xfrm>
            <a:off x="4559300" y="2671461"/>
            <a:ext cx="3482109" cy="3500339"/>
          </a:xfrm>
          <a:prstGeom prst="rect">
            <a:avLst/>
          </a:prstGeom>
        </p:spPr>
      </p:pic>
    </p:spTree>
    <p:extLst>
      <p:ext uri="{BB962C8B-B14F-4D97-AF65-F5344CB8AC3E}">
        <p14:creationId xmlns:p14="http://schemas.microsoft.com/office/powerpoint/2010/main" val="209878762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8295" y="4994031"/>
            <a:ext cx="6972105" cy="1132132"/>
          </a:xfrm>
        </p:spPr>
        <p:txBody>
          <a:bodyPr>
            <a:normAutofit lnSpcReduction="10000"/>
          </a:bodyPr>
          <a:lstStyle/>
          <a:p>
            <a:pPr marL="0" indent="0">
              <a:buNone/>
            </a:pPr>
            <a:r>
              <a:rPr lang="en-US" dirty="0"/>
              <a:t>This presentation is intended to address certain myths that are prevalent in our society about immigrants and immigration. </a:t>
            </a:r>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p:txBody>
          <a:bodyPr/>
          <a:lstStyle/>
          <a:p>
            <a:r>
              <a:rPr lang="en-US" dirty="0"/>
              <a:t>Re-Defining Immigrants</a:t>
            </a:r>
          </a:p>
        </p:txBody>
      </p:sp>
      <p:pic>
        <p:nvPicPr>
          <p:cNvPr id="6" name="Picture 5">
            <a:extLst>
              <a:ext uri="{FF2B5EF4-FFF2-40B4-BE49-F238E27FC236}">
                <a16:creationId xmlns:a16="http://schemas.microsoft.com/office/drawing/2014/main" id="{69DECEDE-BA73-4DCF-ACB4-E42700606A4A}"/>
              </a:ext>
            </a:extLst>
          </p:cNvPr>
          <p:cNvPicPr>
            <a:picLocks noChangeAspect="1"/>
          </p:cNvPicPr>
          <p:nvPr/>
        </p:nvPicPr>
        <p:blipFill>
          <a:blip r:embed="rId3"/>
          <a:stretch>
            <a:fillRect/>
          </a:stretch>
        </p:blipFill>
        <p:spPr>
          <a:xfrm>
            <a:off x="2255994" y="1591056"/>
            <a:ext cx="4102806" cy="3168834"/>
          </a:xfrm>
          <a:prstGeom prst="rect">
            <a:avLst/>
          </a:prstGeom>
        </p:spPr>
      </p:pic>
    </p:spTree>
    <p:extLst>
      <p:ext uri="{BB962C8B-B14F-4D97-AF65-F5344CB8AC3E}">
        <p14:creationId xmlns:p14="http://schemas.microsoft.com/office/powerpoint/2010/main" val="3314570979"/>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91" y="329184"/>
            <a:ext cx="8392007" cy="1389888"/>
          </a:xfrm>
        </p:spPr>
        <p:txBody>
          <a:bodyPr>
            <a:noAutofit/>
          </a:bodyPr>
          <a:lstStyle/>
          <a:p>
            <a:r>
              <a:rPr lang="en-US" sz="3200" b="1" dirty="0"/>
              <a:t>MYTH #5: Undocumented immigrants are </a:t>
            </a:r>
            <a:br>
              <a:rPr lang="en-US" sz="3200" b="1" dirty="0"/>
            </a:br>
            <a:r>
              <a:rPr lang="en-US" sz="3200" b="1" dirty="0"/>
              <a:t>more responsible for crime than </a:t>
            </a:r>
            <a:br>
              <a:rPr lang="en-US" sz="3200" b="1" dirty="0"/>
            </a:br>
            <a:r>
              <a:rPr lang="en-US" sz="3200" b="1" dirty="0"/>
              <a:t>documented persons. </a:t>
            </a:r>
            <a:endParaRPr lang="en-US" sz="3200" dirty="0"/>
          </a:p>
        </p:txBody>
      </p:sp>
      <p:sp>
        <p:nvSpPr>
          <p:cNvPr id="3" name="Footer Placeholder 2"/>
          <p:cNvSpPr>
            <a:spLocks noGrp="1"/>
          </p:cNvSpPr>
          <p:nvPr>
            <p:ph type="ftr" sz="quarter" idx="11"/>
          </p:nvPr>
        </p:nvSpPr>
        <p:spPr/>
        <p:txBody>
          <a:bodyPr/>
          <a:lstStyle/>
          <a:p>
            <a:r>
              <a:rPr lang="en-US" dirty="0"/>
              <a:t>© © </a:t>
            </a:r>
            <a:r>
              <a:rPr lang="en-US" dirty="0" err="1"/>
              <a:t>powerpoint</a:t>
            </a:r>
            <a:r>
              <a:rPr lang="en-US" dirty="0"/>
              <a:t> Christopher Kerosky, Attorney at Law (707) 433-2060</a:t>
            </a:r>
          </a:p>
          <a:p>
            <a:endParaRPr lang="en-US" dirty="0"/>
          </a:p>
        </p:txBody>
      </p:sp>
      <p:sp>
        <p:nvSpPr>
          <p:cNvPr id="5" name="Content Placeholder 4"/>
          <p:cNvSpPr>
            <a:spLocks noGrp="1"/>
          </p:cNvSpPr>
          <p:nvPr>
            <p:ph sz="quarter" idx="14"/>
          </p:nvPr>
        </p:nvSpPr>
        <p:spPr>
          <a:xfrm>
            <a:off x="5225142" y="2679192"/>
            <a:ext cx="3242201" cy="3447288"/>
          </a:xfrm>
        </p:spPr>
        <p:txBody>
          <a:bodyPr>
            <a:normAutofit lnSpcReduction="10000"/>
          </a:bodyPr>
          <a:lstStyle/>
          <a:p>
            <a:r>
              <a:rPr lang="en-US" dirty="0"/>
              <a:t>Politicians frequently exploit Americans’ fears by suggesting that immigrants are making our society less safe.  </a:t>
            </a:r>
          </a:p>
          <a:p>
            <a:r>
              <a:rPr lang="en-US" dirty="0"/>
              <a:t>In fact, the opposite is true. Here’s some facts:</a:t>
            </a:r>
          </a:p>
          <a:p>
            <a:endParaRPr lang="en-US" dirty="0"/>
          </a:p>
        </p:txBody>
      </p:sp>
      <p:pic>
        <p:nvPicPr>
          <p:cNvPr id="6" name="Picture 5">
            <a:extLst>
              <a:ext uri="{FF2B5EF4-FFF2-40B4-BE49-F238E27FC236}">
                <a16:creationId xmlns:a16="http://schemas.microsoft.com/office/drawing/2014/main" id="{E5F29296-E42A-4483-AB3D-5E8A1C52A0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3192" y="2679192"/>
            <a:ext cx="4548485" cy="2857500"/>
          </a:xfrm>
          <a:prstGeom prst="rect">
            <a:avLst/>
          </a:prstGeom>
          <a:noFill/>
          <a:ln>
            <a:noFill/>
          </a:ln>
        </p:spPr>
      </p:pic>
    </p:spTree>
    <p:extLst>
      <p:ext uri="{BB962C8B-B14F-4D97-AF65-F5344CB8AC3E}">
        <p14:creationId xmlns:p14="http://schemas.microsoft.com/office/powerpoint/2010/main" val="2750288179"/>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177"/>
            <a:ext cx="8229600" cy="1252728"/>
          </a:xfrm>
        </p:spPr>
        <p:txBody>
          <a:bodyPr>
            <a:normAutofit/>
          </a:bodyPr>
          <a:lstStyle/>
          <a:p>
            <a:r>
              <a:rPr lang="en-US" dirty="0"/>
              <a:t>Better than average hombre</a:t>
            </a:r>
          </a:p>
        </p:txBody>
      </p:sp>
      <p:sp>
        <p:nvSpPr>
          <p:cNvPr id="3" name="Footer Placeholder 2"/>
          <p:cNvSpPr>
            <a:spLocks noGrp="1"/>
          </p:cNvSpPr>
          <p:nvPr>
            <p:ph type="ftr" sz="quarter" idx="11"/>
          </p:nvPr>
        </p:nvSpPr>
        <p:spPr>
          <a:xfrm>
            <a:off x="193638" y="6250164"/>
            <a:ext cx="3786691" cy="365125"/>
          </a:xfrm>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3"/>
          </p:nvPr>
        </p:nvSpPr>
        <p:spPr>
          <a:xfrm>
            <a:off x="676655" y="1932249"/>
            <a:ext cx="7552945" cy="4075359"/>
          </a:xfrm>
        </p:spPr>
        <p:txBody>
          <a:bodyPr>
            <a:normAutofit lnSpcReduction="10000"/>
          </a:bodyPr>
          <a:lstStyle/>
          <a:p>
            <a:pPr marL="0" indent="0">
              <a:buNone/>
            </a:pPr>
            <a:endParaRPr lang="en-US" u="sng" dirty="0"/>
          </a:p>
          <a:p>
            <a:pPr lvl="0"/>
            <a:r>
              <a:rPr lang="en-US" dirty="0"/>
              <a:t>Research has found that immigrants are much less likely to be incarcerated than persons born here. </a:t>
            </a:r>
          </a:p>
          <a:p>
            <a:pPr lvl="0"/>
            <a:r>
              <a:rPr lang="en-US" dirty="0"/>
              <a:t>Roughly 1.6 % of immigrant males between ages 18 and 39 wind up in jails or prisons, less than one-half the rate for U.S.-born Americans the same age.  (3.3 % for native-born American men of the same age). </a:t>
            </a:r>
          </a:p>
          <a:p>
            <a:pPr lvl="0"/>
            <a:r>
              <a:rPr lang="en-US" dirty="0"/>
              <a:t>Among U.S.-born men without a high school diploma, about 11 percent are incarcerated. Among similarly educated Mexican, Guatemalan and Salvadoran men here, only 2 or 3 percent get incarcerated.</a:t>
            </a:r>
          </a:p>
          <a:p>
            <a:pPr lvl="0"/>
            <a:endParaRPr lang="en-US" dirty="0"/>
          </a:p>
        </p:txBody>
      </p:sp>
    </p:spTree>
    <p:extLst>
      <p:ext uri="{BB962C8B-B14F-4D97-AF65-F5344CB8AC3E}">
        <p14:creationId xmlns:p14="http://schemas.microsoft.com/office/powerpoint/2010/main" val="1551780026"/>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71004"/>
            <a:ext cx="3456432" cy="4228044"/>
          </a:xfrm>
        </p:spPr>
        <p:txBody>
          <a:bodyPr>
            <a:normAutofit fontScale="77500" lnSpcReduction="20000"/>
          </a:bodyPr>
          <a:lstStyle/>
          <a:p>
            <a:pPr lvl="0"/>
            <a:r>
              <a:rPr lang="en-US" dirty="0"/>
              <a:t>Between 1994 and 2005, violent crime rates decreased as the concentration of immigrants increased.  Numerous studies have shown that a big share of the drop in crime rates in the </a:t>
            </a:r>
            <a:r>
              <a:rPr lang="en-US" dirty="0" err="1"/>
              <a:t>1990s</a:t>
            </a:r>
            <a:r>
              <a:rPr lang="en-US" dirty="0"/>
              <a:t> is a result of the surge in immigration.</a:t>
            </a:r>
          </a:p>
          <a:p>
            <a:pPr lvl="0"/>
            <a:r>
              <a:rPr lang="en-US" dirty="0"/>
              <a:t>According to FBI statistics, despite the increased presence of undocumented immigrants, crime rates have actually </a:t>
            </a:r>
            <a:r>
              <a:rPr lang="en-US" i="1" dirty="0"/>
              <a:t>dropped</a:t>
            </a:r>
            <a:r>
              <a:rPr lang="en-US" dirty="0"/>
              <a:t>, while the population has increased.   Only 8% of the prison population are immigrants. </a:t>
            </a:r>
          </a:p>
          <a:p>
            <a:endParaRPr lang="en-US" dirty="0"/>
          </a:p>
          <a:p>
            <a:endParaRPr lang="en-US" dirty="0"/>
          </a:p>
        </p:txBody>
      </p:sp>
      <p:sp>
        <p:nvSpPr>
          <p:cNvPr id="3" name="Footer Placeholder 2"/>
          <p:cNvSpPr>
            <a:spLocks noGrp="1"/>
          </p:cNvSpPr>
          <p:nvPr>
            <p:ph type="ftr" sz="quarter" idx="11"/>
          </p:nvPr>
        </p:nvSpPr>
        <p:spPr/>
        <p:txBody>
          <a:bodyPr/>
          <a:lstStyle/>
          <a:p>
            <a:r>
              <a:rPr lang="en-US" dirty="0"/>
              <a:t>© Christopher Kerosky, Attorney at Law/</a:t>
            </a:r>
            <a:r>
              <a:rPr lang="en-US" dirty="0" err="1"/>
              <a:t>Licenciado</a:t>
            </a:r>
            <a:r>
              <a:rPr lang="en-US" dirty="0"/>
              <a:t> (707) 433-2060</a:t>
            </a:r>
          </a:p>
        </p:txBody>
      </p:sp>
      <p:sp>
        <p:nvSpPr>
          <p:cNvPr id="4" name="Title 3"/>
          <p:cNvSpPr>
            <a:spLocks noGrp="1"/>
          </p:cNvSpPr>
          <p:nvPr>
            <p:ph type="title"/>
          </p:nvPr>
        </p:nvSpPr>
        <p:spPr/>
        <p:txBody>
          <a:bodyPr>
            <a:normAutofit fontScale="90000"/>
          </a:bodyPr>
          <a:lstStyle/>
          <a:p>
            <a:r>
              <a:rPr lang="en-US" dirty="0"/>
              <a:t>Crime drops as immigration increases</a:t>
            </a:r>
          </a:p>
        </p:txBody>
      </p:sp>
      <p:pic>
        <p:nvPicPr>
          <p:cNvPr id="8" name="Picture 7"/>
          <p:cNvPicPr>
            <a:picLocks noChangeAspect="1"/>
          </p:cNvPicPr>
          <p:nvPr/>
        </p:nvPicPr>
        <p:blipFill>
          <a:blip r:embed="rId2"/>
          <a:stretch>
            <a:fillRect/>
          </a:stretch>
        </p:blipFill>
        <p:spPr>
          <a:xfrm>
            <a:off x="4648200" y="2651760"/>
            <a:ext cx="3645408" cy="2734056"/>
          </a:xfrm>
          <a:prstGeom prst="rect">
            <a:avLst/>
          </a:prstGeom>
        </p:spPr>
      </p:pic>
    </p:spTree>
    <p:extLst>
      <p:ext uri="{BB962C8B-B14F-4D97-AF65-F5344CB8AC3E}">
        <p14:creationId xmlns:p14="http://schemas.microsoft.com/office/powerpoint/2010/main" val="418693681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773"/>
            <a:ext cx="9144000" cy="1771826"/>
          </a:xfrm>
        </p:spPr>
        <p:txBody>
          <a:bodyPr>
            <a:normAutofit fontScale="90000"/>
          </a:bodyPr>
          <a:lstStyle/>
          <a:p>
            <a:pPr>
              <a:lnSpc>
                <a:spcPct val="90000"/>
              </a:lnSpc>
            </a:pPr>
            <a:r>
              <a:rPr lang="en-US" sz="4300" b="1" dirty="0">
                <a:latin typeface="+mn-lt"/>
              </a:rPr>
              <a:t>MYTH #6: Immigration and immigration reform hurts our economy</a:t>
            </a:r>
            <a:r>
              <a:rPr lang="en-US" b="1" dirty="0"/>
              <a:t>.</a:t>
            </a:r>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5" name="Content Placeholder 4"/>
          <p:cNvSpPr>
            <a:spLocks noGrp="1"/>
          </p:cNvSpPr>
          <p:nvPr>
            <p:ph sz="quarter" idx="14"/>
          </p:nvPr>
        </p:nvSpPr>
        <p:spPr>
          <a:xfrm>
            <a:off x="5225142" y="2748772"/>
            <a:ext cx="3629642" cy="3447288"/>
          </a:xfrm>
        </p:spPr>
        <p:txBody>
          <a:bodyPr>
            <a:noAutofit/>
          </a:bodyPr>
          <a:lstStyle/>
          <a:p>
            <a:r>
              <a:rPr lang="en-US" dirty="0"/>
              <a:t>Some political leaders contend immigration is damaging our economy and immigration reform would make it worse; the facts say otherwise:</a:t>
            </a:r>
          </a:p>
        </p:txBody>
      </p:sp>
      <p:pic>
        <p:nvPicPr>
          <p:cNvPr id="7" name="Picture 6"/>
          <p:cNvPicPr>
            <a:picLocks noChangeAspect="1"/>
          </p:cNvPicPr>
          <p:nvPr/>
        </p:nvPicPr>
        <p:blipFill>
          <a:blip r:embed="rId3"/>
          <a:stretch>
            <a:fillRect/>
          </a:stretch>
        </p:blipFill>
        <p:spPr>
          <a:xfrm>
            <a:off x="193638" y="2808732"/>
            <a:ext cx="4972814" cy="2796540"/>
          </a:xfrm>
          <a:prstGeom prst="rect">
            <a:avLst/>
          </a:prstGeom>
        </p:spPr>
      </p:pic>
    </p:spTree>
    <p:extLst>
      <p:ext uri="{BB962C8B-B14F-4D97-AF65-F5344CB8AC3E}">
        <p14:creationId xmlns:p14="http://schemas.microsoft.com/office/powerpoint/2010/main" val="151424933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8938"/>
            <a:ext cx="8229600" cy="980898"/>
          </a:xfrm>
        </p:spPr>
        <p:txBody>
          <a:bodyPr>
            <a:normAutofit fontScale="90000"/>
          </a:bodyPr>
          <a:lstStyle/>
          <a:p>
            <a:r>
              <a:rPr lang="en-US" dirty="0"/>
              <a:t>IMMIGRATION REFORM</a:t>
            </a:r>
            <a:br>
              <a:rPr lang="en-US" dirty="0"/>
            </a:br>
            <a:r>
              <a:rPr lang="en-US" dirty="0"/>
              <a:t>U.S. born citizens benefit too</a:t>
            </a:r>
            <a:br>
              <a:rPr lang="en-US" dirty="0"/>
            </a:br>
            <a:endParaRPr lang="en-US"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4881772" y="2053057"/>
            <a:ext cx="4038600" cy="4525963"/>
          </a:xfrm>
        </p:spPr>
        <p:txBody>
          <a:bodyPr>
            <a:normAutofit fontScale="92500" lnSpcReduction="20000"/>
          </a:bodyPr>
          <a:lstStyle/>
          <a:p>
            <a:pPr lvl="0"/>
            <a:r>
              <a:rPr lang="en-US" dirty="0"/>
              <a:t>And not only immigrants would see wage gains: reform will increase the incomes of all Americans by </a:t>
            </a:r>
            <a:r>
              <a:rPr lang="en-US" b="1" dirty="0"/>
              <a:t>an estimated $124 billion. </a:t>
            </a:r>
            <a:r>
              <a:rPr lang="en-US" dirty="0"/>
              <a:t>The growth in economic activity will also create an average of </a:t>
            </a:r>
            <a:r>
              <a:rPr lang="en-US" b="1" dirty="0"/>
              <a:t>28,814 jobs per year </a:t>
            </a:r>
            <a:r>
              <a:rPr lang="en-US" dirty="0"/>
              <a:t>over the next 10 years for all Americans.</a:t>
            </a:r>
          </a:p>
          <a:p>
            <a:r>
              <a:rPr lang="en-US" dirty="0"/>
              <a:t>Immigration Reform would increase the wages of U.S.-born workers. U.S.-born workers see between a 0.1 and 0.6 percent boost in wages on average with an increase in immigration. </a:t>
            </a:r>
          </a:p>
        </p:txBody>
      </p:sp>
      <p:pic>
        <p:nvPicPr>
          <p:cNvPr id="6" name="Picture 5"/>
          <p:cNvPicPr>
            <a:picLocks noChangeAspect="1"/>
          </p:cNvPicPr>
          <p:nvPr/>
        </p:nvPicPr>
        <p:blipFill>
          <a:blip r:embed="rId3"/>
          <a:stretch>
            <a:fillRect/>
          </a:stretch>
        </p:blipFill>
        <p:spPr>
          <a:xfrm>
            <a:off x="551994" y="2450210"/>
            <a:ext cx="4212171" cy="3155062"/>
          </a:xfrm>
          <a:prstGeom prst="rect">
            <a:avLst/>
          </a:prstGeom>
        </p:spPr>
      </p:pic>
    </p:spTree>
    <p:extLst>
      <p:ext uri="{BB962C8B-B14F-4D97-AF65-F5344CB8AC3E}">
        <p14:creationId xmlns:p14="http://schemas.microsoft.com/office/powerpoint/2010/main" val="781661959"/>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782"/>
            <a:ext cx="8229600" cy="1252728"/>
          </a:xfrm>
        </p:spPr>
        <p:txBody>
          <a:bodyPr>
            <a:normAutofit/>
          </a:bodyPr>
          <a:lstStyle/>
          <a:p>
            <a:r>
              <a:rPr lang="en-US" dirty="0"/>
              <a:t>Good for GNP</a:t>
            </a:r>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3"/>
          </p:nvPr>
        </p:nvSpPr>
        <p:spPr>
          <a:xfrm>
            <a:off x="676655" y="1932249"/>
            <a:ext cx="7882390" cy="4317915"/>
          </a:xfrm>
        </p:spPr>
        <p:txBody>
          <a:bodyPr>
            <a:normAutofit fontScale="92500"/>
          </a:bodyPr>
          <a:lstStyle/>
          <a:p>
            <a:pPr marL="0" indent="0">
              <a:buNone/>
            </a:pPr>
            <a:endParaRPr lang="en-US" u="sng" dirty="0"/>
          </a:p>
          <a:p>
            <a:pPr lvl="0"/>
            <a:r>
              <a:rPr lang="en-US" dirty="0"/>
              <a:t>A Congressional Budget Office study, among others, confirms that there is much to gain economically from enabling the undocumented population to work lawfully. The last proposed immigration reform bill (</a:t>
            </a:r>
            <a:r>
              <a:rPr lang="en-US" dirty="0" err="1"/>
              <a:t>S.744</a:t>
            </a:r>
            <a:r>
              <a:rPr lang="en-US" dirty="0"/>
              <a:t> passed by the Senate in 2013) would have increased our gross national product significantly </a:t>
            </a:r>
            <a:r>
              <a:rPr lang="en-US" b="1" dirty="0"/>
              <a:t>(3.3 % </a:t>
            </a:r>
            <a:r>
              <a:rPr lang="en-US" dirty="0"/>
              <a:t>in 2023 and by </a:t>
            </a:r>
            <a:r>
              <a:rPr lang="en-US" b="1" dirty="0"/>
              <a:t>5.4% </a:t>
            </a:r>
            <a:r>
              <a:rPr lang="en-US" dirty="0"/>
              <a:t>in 2033, according to CBO’s estimates</a:t>
            </a:r>
          </a:p>
          <a:p>
            <a:pPr lvl="0"/>
            <a:r>
              <a:rPr lang="en-US" dirty="0"/>
              <a:t>If undocumented immigrants could legalize, they would earn higher wages—an estimated total of $103 billion more over the next decade—the U.S. gross domestic product, or GDP, will increase cumulatively by </a:t>
            </a:r>
            <a:r>
              <a:rPr lang="en-US" b="1" dirty="0"/>
              <a:t>$230 billion</a:t>
            </a:r>
            <a:r>
              <a:rPr lang="en-US" dirty="0"/>
              <a:t> over the next 10 years.</a:t>
            </a:r>
          </a:p>
          <a:p>
            <a:pPr lvl="0"/>
            <a:endParaRPr lang="en-US" dirty="0"/>
          </a:p>
        </p:txBody>
      </p:sp>
    </p:spTree>
    <p:extLst>
      <p:ext uri="{BB962C8B-B14F-4D97-AF65-F5344CB8AC3E}">
        <p14:creationId xmlns:p14="http://schemas.microsoft.com/office/powerpoint/2010/main" val="2461039270"/>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39" y="216563"/>
            <a:ext cx="8695938" cy="1771826"/>
          </a:xfrm>
        </p:spPr>
        <p:txBody>
          <a:bodyPr>
            <a:noAutofit/>
          </a:bodyPr>
          <a:lstStyle/>
          <a:p>
            <a:r>
              <a:rPr lang="en-US" sz="2800" b="1" dirty="0"/>
              <a:t>MYTH #7: Present-day immigrants are uneducated and do not assimilate to our society, unlike prior immigrants, and therefore they threaten our “American way of life”.</a:t>
            </a:r>
            <a:endParaRPr lang="en-US" sz="2800"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5" name="Content Placeholder 4"/>
          <p:cNvSpPr>
            <a:spLocks noGrp="1"/>
          </p:cNvSpPr>
          <p:nvPr>
            <p:ph sz="quarter" idx="14"/>
          </p:nvPr>
        </p:nvSpPr>
        <p:spPr>
          <a:xfrm>
            <a:off x="4721872" y="2627006"/>
            <a:ext cx="4098121" cy="3739583"/>
          </a:xfrm>
        </p:spPr>
        <p:txBody>
          <a:bodyPr>
            <a:normAutofit fontScale="92500" lnSpcReduction="20000"/>
          </a:bodyPr>
          <a:lstStyle/>
          <a:p>
            <a:r>
              <a:rPr lang="en-US" dirty="0"/>
              <a:t>This is the heart of the  anti-immigrant ethos: a vague and unsubstantiated suggestion that current immigrants are different from our ancestors (who all immigrated here). </a:t>
            </a:r>
          </a:p>
          <a:p>
            <a:r>
              <a:rPr lang="en-US" dirty="0"/>
              <a:t>It’s based on a mix of misunderstandings and prejudices that need to be exposed as false and un-American.  </a:t>
            </a:r>
          </a:p>
          <a:p>
            <a:r>
              <a:rPr lang="en-US" dirty="0"/>
              <a:t>Here are some facts:</a:t>
            </a:r>
          </a:p>
        </p:txBody>
      </p:sp>
      <p:pic>
        <p:nvPicPr>
          <p:cNvPr id="7" name="Picture 6" descr="C:\Users\Kerosky Laptop\AppData\Local\Microsoft\Windows\INetCacheContent.Word\Immigrants_today.jpg"/>
          <p:cNvPicPr/>
          <p:nvPr/>
        </p:nvPicPr>
        <p:blipFill>
          <a:blip r:embed="rId3">
            <a:extLst>
              <a:ext uri="{28A0092B-C50C-407E-A947-70E740481C1C}">
                <a14:useLocalDpi xmlns:a14="http://schemas.microsoft.com/office/drawing/2010/main" val="0"/>
              </a:ext>
            </a:extLst>
          </a:blip>
          <a:srcRect/>
          <a:stretch>
            <a:fillRect/>
          </a:stretch>
        </p:blipFill>
        <p:spPr bwMode="auto">
          <a:xfrm>
            <a:off x="580644" y="2867644"/>
            <a:ext cx="3944871" cy="2924909"/>
          </a:xfrm>
          <a:prstGeom prst="rect">
            <a:avLst/>
          </a:prstGeom>
          <a:noFill/>
          <a:ln>
            <a:noFill/>
          </a:ln>
        </p:spPr>
      </p:pic>
    </p:spTree>
    <p:extLst>
      <p:ext uri="{BB962C8B-B14F-4D97-AF65-F5344CB8AC3E}">
        <p14:creationId xmlns:p14="http://schemas.microsoft.com/office/powerpoint/2010/main" val="4109393896"/>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7593"/>
            <a:ext cx="8229600" cy="980898"/>
          </a:xfrm>
        </p:spPr>
        <p:txBody>
          <a:bodyPr>
            <a:normAutofit fontScale="90000"/>
          </a:bodyPr>
          <a:lstStyle/>
          <a:p>
            <a:r>
              <a:rPr lang="en-US" dirty="0"/>
              <a:t>HABLA INGLES</a:t>
            </a:r>
            <a:br>
              <a:rPr lang="en-US" dirty="0"/>
            </a:br>
            <a:endParaRPr lang="en-US"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4612506" y="2053057"/>
            <a:ext cx="4307866" cy="4525963"/>
          </a:xfrm>
        </p:spPr>
        <p:txBody>
          <a:bodyPr>
            <a:normAutofit lnSpcReduction="10000"/>
          </a:bodyPr>
          <a:lstStyle/>
          <a:p>
            <a:pPr lvl="0"/>
            <a:r>
              <a:rPr lang="en-US" dirty="0"/>
              <a:t>Within ten years of arrival, more than 75% of immigrants speak English reasonably well.   </a:t>
            </a:r>
          </a:p>
          <a:p>
            <a:pPr lvl="0"/>
            <a:r>
              <a:rPr lang="en-US" dirty="0"/>
              <a:t>Greater than 33% of immigrants are naturalized citizens; The number of immigrants naturalizing spiked sharply after two events: enactment of immigration and welfare reform laws in 1996, and the terrorist attacks in 2001.</a:t>
            </a:r>
          </a:p>
        </p:txBody>
      </p:sp>
      <p:pic>
        <p:nvPicPr>
          <p:cNvPr id="6" name="Picture 5"/>
          <p:cNvPicPr>
            <a:picLocks noChangeAspect="1"/>
          </p:cNvPicPr>
          <p:nvPr/>
        </p:nvPicPr>
        <p:blipFill>
          <a:blip r:embed="rId3"/>
          <a:stretch>
            <a:fillRect/>
          </a:stretch>
        </p:blipFill>
        <p:spPr>
          <a:xfrm>
            <a:off x="457200" y="2468880"/>
            <a:ext cx="4013683" cy="3042372"/>
          </a:xfrm>
          <a:prstGeom prst="rect">
            <a:avLst/>
          </a:prstGeom>
        </p:spPr>
      </p:pic>
    </p:spTree>
    <p:extLst>
      <p:ext uri="{BB962C8B-B14F-4D97-AF65-F5344CB8AC3E}">
        <p14:creationId xmlns:p14="http://schemas.microsoft.com/office/powerpoint/2010/main" val="52152687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97139"/>
            <a:ext cx="4137025" cy="4228044"/>
          </a:xfrm>
        </p:spPr>
        <p:txBody>
          <a:bodyPr>
            <a:normAutofit lnSpcReduction="10000"/>
          </a:bodyPr>
          <a:lstStyle/>
          <a:p>
            <a:pPr lvl="0"/>
            <a:r>
              <a:rPr lang="en-US" dirty="0"/>
              <a:t>Generally speaking, immigrants to the United States are religious, family-oriented, entrepreneurial and no more prone to crime than natives. </a:t>
            </a:r>
          </a:p>
          <a:p>
            <a:pPr lvl="0"/>
            <a:r>
              <a:rPr lang="en-US" dirty="0"/>
              <a:t>Seventy percent of Hispanics who moved to the U.S. in the last two decades are Catholic (one fifth are “born again” Christians) and 23 percent are Protestant. </a:t>
            </a:r>
          </a:p>
          <a:p>
            <a:endParaRPr lang="en-US" dirty="0"/>
          </a:p>
          <a:p>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p:txBody>
          <a:bodyPr>
            <a:normAutofit/>
          </a:bodyPr>
          <a:lstStyle/>
          <a:p>
            <a:r>
              <a:rPr lang="en-US" dirty="0"/>
              <a:t>Gracias a Dios</a:t>
            </a:r>
          </a:p>
        </p:txBody>
      </p:sp>
      <p:pic>
        <p:nvPicPr>
          <p:cNvPr id="11" name="Picture 10"/>
          <p:cNvPicPr>
            <a:picLocks noChangeAspect="1"/>
          </p:cNvPicPr>
          <p:nvPr/>
        </p:nvPicPr>
        <p:blipFill>
          <a:blip r:embed="rId3"/>
          <a:stretch>
            <a:fillRect/>
          </a:stretch>
        </p:blipFill>
        <p:spPr>
          <a:xfrm rot="5400000">
            <a:off x="4513868" y="2622853"/>
            <a:ext cx="3632461" cy="2724346"/>
          </a:xfrm>
          <a:prstGeom prst="rect">
            <a:avLst/>
          </a:prstGeom>
        </p:spPr>
      </p:pic>
    </p:spTree>
    <p:extLst>
      <p:ext uri="{BB962C8B-B14F-4D97-AF65-F5344CB8AC3E}">
        <p14:creationId xmlns:p14="http://schemas.microsoft.com/office/powerpoint/2010/main" val="1513661453"/>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7593"/>
            <a:ext cx="8229600" cy="980898"/>
          </a:xfrm>
        </p:spPr>
        <p:txBody>
          <a:bodyPr>
            <a:noAutofit/>
          </a:bodyPr>
          <a:lstStyle/>
          <a:p>
            <a:br>
              <a:rPr lang="en-US" sz="4800" dirty="0"/>
            </a:br>
            <a:r>
              <a:rPr lang="en-US" sz="4800" dirty="0"/>
              <a:t>Family comes first</a:t>
            </a:r>
            <a:br>
              <a:rPr lang="en-US" sz="4800" dirty="0"/>
            </a:br>
            <a:endParaRPr lang="en-US" sz="4800"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4749226" y="2470097"/>
            <a:ext cx="4105558" cy="4213293"/>
          </a:xfrm>
        </p:spPr>
        <p:txBody>
          <a:bodyPr>
            <a:normAutofit/>
          </a:bodyPr>
          <a:lstStyle/>
          <a:p>
            <a:pPr lvl="0"/>
            <a:r>
              <a:rPr lang="en-US" dirty="0"/>
              <a:t>Immigrants are family-oriented.  </a:t>
            </a:r>
          </a:p>
          <a:p>
            <a:pPr lvl="0"/>
            <a:r>
              <a:rPr lang="en-US" dirty="0"/>
              <a:t>One in two undocumented households has couples with children; </a:t>
            </a:r>
          </a:p>
          <a:p>
            <a:pPr lvl="0"/>
            <a:r>
              <a:rPr lang="en-US" dirty="0"/>
              <a:t>only 13% of them are headed by single parents—as opposed to 33%of native households.</a:t>
            </a:r>
          </a:p>
        </p:txBody>
      </p:sp>
      <p:pic>
        <p:nvPicPr>
          <p:cNvPr id="5" name="Picture 4"/>
          <p:cNvPicPr>
            <a:picLocks noChangeAspect="1"/>
          </p:cNvPicPr>
          <p:nvPr/>
        </p:nvPicPr>
        <p:blipFill>
          <a:blip r:embed="rId3"/>
          <a:stretch>
            <a:fillRect/>
          </a:stretch>
        </p:blipFill>
        <p:spPr>
          <a:xfrm>
            <a:off x="457200" y="2522282"/>
            <a:ext cx="4149315" cy="2840685"/>
          </a:xfrm>
          <a:prstGeom prst="rect">
            <a:avLst/>
          </a:prstGeom>
        </p:spPr>
      </p:pic>
    </p:spTree>
    <p:extLst>
      <p:ext uri="{BB962C8B-B14F-4D97-AF65-F5344CB8AC3E}">
        <p14:creationId xmlns:p14="http://schemas.microsoft.com/office/powerpoint/2010/main" val="20927675"/>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70" y="654279"/>
            <a:ext cx="8100243" cy="1005841"/>
          </a:xfrm>
        </p:spPr>
        <p:txBody>
          <a:bodyPr>
            <a:noAutofit/>
          </a:bodyPr>
          <a:lstStyle/>
          <a:p>
            <a:r>
              <a:rPr lang="en-US" sz="3600" b="1" dirty="0"/>
              <a:t>MYTH #1: Undocumented Immigrants could come the legal way, but choose to be here illegally. </a:t>
            </a:r>
            <a:endParaRPr lang="en-US" sz="3600"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5" name="Content Placeholder 4"/>
          <p:cNvSpPr>
            <a:spLocks noGrp="1"/>
          </p:cNvSpPr>
          <p:nvPr>
            <p:ph sz="quarter" idx="14"/>
          </p:nvPr>
        </p:nvSpPr>
        <p:spPr>
          <a:xfrm>
            <a:off x="4151376" y="2560320"/>
            <a:ext cx="4315967" cy="3566160"/>
          </a:xfrm>
        </p:spPr>
        <p:txBody>
          <a:bodyPr>
            <a:noAutofit/>
          </a:bodyPr>
          <a:lstStyle/>
          <a:p>
            <a:pPr marL="0" indent="0">
              <a:buNone/>
            </a:pPr>
            <a:r>
              <a:rPr lang="en-US" sz="3600" dirty="0"/>
              <a:t>Why do individuals immigrate as undocumented immigrants instead of through the system?</a:t>
            </a:r>
          </a:p>
        </p:txBody>
      </p:sp>
      <p:pic>
        <p:nvPicPr>
          <p:cNvPr id="8" name="Picture 7" descr="C:\Users\Christopher Kerosky\Pictures\AAA Facebook photos\12 ways CIR will help economy\1503-Immigrant-family-with-tags-at-Ellis-Island.jpg"/>
          <p:cNvPicPr/>
          <p:nvPr/>
        </p:nvPicPr>
        <p:blipFill>
          <a:blip r:embed="rId3">
            <a:extLst>
              <a:ext uri="{28A0092B-C50C-407E-A947-70E740481C1C}">
                <a14:useLocalDpi xmlns:a14="http://schemas.microsoft.com/office/drawing/2010/main" val="0"/>
              </a:ext>
            </a:extLst>
          </a:blip>
          <a:srcRect/>
          <a:stretch>
            <a:fillRect/>
          </a:stretch>
        </p:blipFill>
        <p:spPr bwMode="auto">
          <a:xfrm>
            <a:off x="615370" y="1997347"/>
            <a:ext cx="2943225" cy="4365625"/>
          </a:xfrm>
          <a:prstGeom prst="rect">
            <a:avLst/>
          </a:prstGeom>
          <a:noFill/>
          <a:ln>
            <a:noFill/>
          </a:ln>
        </p:spPr>
      </p:pic>
    </p:spTree>
    <p:extLst>
      <p:ext uri="{BB962C8B-B14F-4D97-AF65-F5344CB8AC3E}">
        <p14:creationId xmlns:p14="http://schemas.microsoft.com/office/powerpoint/2010/main" val="2505436853"/>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3638" y="2094645"/>
            <a:ext cx="3979074" cy="4512981"/>
          </a:xfrm>
        </p:spPr>
        <p:txBody>
          <a:bodyPr>
            <a:normAutofit lnSpcReduction="10000"/>
          </a:bodyPr>
          <a:lstStyle/>
          <a:p>
            <a:pPr lvl="0"/>
            <a:r>
              <a:rPr lang="en-US" dirty="0"/>
              <a:t>Compared with immigrants who arrived before 2000, recent immigrant arrivals are more educated.  Over 75% of immigrants who have arrived after 2010 have a high school diploma or bachelor’s degree.  </a:t>
            </a:r>
          </a:p>
          <a:p>
            <a:pPr lvl="0"/>
            <a:r>
              <a:rPr lang="en-US" dirty="0"/>
              <a:t>The percentage of immigrants without a </a:t>
            </a:r>
            <a:r>
              <a:rPr lang="en-US" dirty="0" err="1"/>
              <a:t>H.S</a:t>
            </a:r>
            <a:r>
              <a:rPr lang="en-US" dirty="0"/>
              <a:t>. degree has dropped by a third since 2000.</a:t>
            </a:r>
          </a:p>
          <a:p>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p:txBody>
          <a:bodyPr>
            <a:normAutofit/>
          </a:bodyPr>
          <a:lstStyle/>
          <a:p>
            <a:r>
              <a:rPr lang="en-US" sz="4800" dirty="0"/>
              <a:t>Graduates</a:t>
            </a:r>
          </a:p>
        </p:txBody>
      </p:sp>
      <p:pic>
        <p:nvPicPr>
          <p:cNvPr id="7" name="Picture 6"/>
          <p:cNvPicPr>
            <a:picLocks noChangeAspect="1"/>
          </p:cNvPicPr>
          <p:nvPr/>
        </p:nvPicPr>
        <p:blipFill>
          <a:blip r:embed="rId3"/>
          <a:stretch>
            <a:fillRect/>
          </a:stretch>
        </p:blipFill>
        <p:spPr>
          <a:xfrm>
            <a:off x="4436090" y="2746299"/>
            <a:ext cx="4140982" cy="2329303"/>
          </a:xfrm>
          <a:prstGeom prst="rect">
            <a:avLst/>
          </a:prstGeom>
        </p:spPr>
      </p:pic>
    </p:spTree>
    <p:extLst>
      <p:ext uri="{BB962C8B-B14F-4D97-AF65-F5344CB8AC3E}">
        <p14:creationId xmlns:p14="http://schemas.microsoft.com/office/powerpoint/2010/main" val="4128066798"/>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9522"/>
            <a:ext cx="8229600" cy="1252728"/>
          </a:xfrm>
        </p:spPr>
        <p:txBody>
          <a:bodyPr>
            <a:normAutofit/>
          </a:bodyPr>
          <a:lstStyle/>
          <a:p>
            <a:r>
              <a:rPr lang="en-US" dirty="0"/>
              <a:t>Sources</a:t>
            </a:r>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3"/>
          </p:nvPr>
        </p:nvSpPr>
        <p:spPr>
          <a:xfrm>
            <a:off x="676655" y="1932249"/>
            <a:ext cx="7552945" cy="4075359"/>
          </a:xfrm>
        </p:spPr>
        <p:txBody>
          <a:bodyPr>
            <a:normAutofit/>
          </a:bodyPr>
          <a:lstStyle/>
          <a:p>
            <a:pPr marL="0" indent="0">
              <a:buNone/>
            </a:pPr>
            <a:endParaRPr lang="en-US" u="sng" dirty="0"/>
          </a:p>
          <a:p>
            <a:pPr lvl="0"/>
            <a:endParaRPr lang="en-US" dirty="0"/>
          </a:p>
        </p:txBody>
      </p:sp>
      <p:sp>
        <p:nvSpPr>
          <p:cNvPr id="5" name="Content Placeholder 3"/>
          <p:cNvSpPr>
            <a:spLocks noGrp="1"/>
          </p:cNvSpPr>
          <p:nvPr>
            <p:ph sz="quarter" idx="14"/>
          </p:nvPr>
        </p:nvSpPr>
        <p:spPr>
          <a:xfrm>
            <a:off x="4715255" y="1932249"/>
            <a:ext cx="3825241" cy="4646771"/>
          </a:xfrm>
        </p:spPr>
        <p:txBody>
          <a:bodyPr>
            <a:normAutofit/>
          </a:bodyPr>
          <a:lstStyle/>
          <a:p>
            <a:r>
              <a:rPr lang="en-US" dirty="0"/>
              <a:t>U.S. Department of Homeland Security</a:t>
            </a:r>
          </a:p>
          <a:p>
            <a:r>
              <a:rPr lang="en-US" dirty="0"/>
              <a:t>Congressional Budget Office</a:t>
            </a:r>
          </a:p>
          <a:p>
            <a:r>
              <a:rPr lang="en-US" dirty="0"/>
              <a:t>Center for American Progress </a:t>
            </a:r>
          </a:p>
          <a:p>
            <a:r>
              <a:rPr lang="en-US" dirty="0"/>
              <a:t>Brookings Institute</a:t>
            </a:r>
          </a:p>
          <a:p>
            <a:r>
              <a:rPr lang="en-US" dirty="0"/>
              <a:t>Institute on Taxation and Economic Policy </a:t>
            </a:r>
          </a:p>
          <a:p>
            <a:r>
              <a:rPr lang="en-US" dirty="0"/>
              <a:t>Public Policy Institute of California </a:t>
            </a:r>
          </a:p>
        </p:txBody>
      </p:sp>
      <p:sp>
        <p:nvSpPr>
          <p:cNvPr id="6" name="Content Placeholder 3"/>
          <p:cNvSpPr txBox="1">
            <a:spLocks/>
          </p:cNvSpPr>
          <p:nvPr/>
        </p:nvSpPr>
        <p:spPr>
          <a:xfrm>
            <a:off x="365758" y="1932248"/>
            <a:ext cx="3982033" cy="4421941"/>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a:t>Wall Street Journal, </a:t>
            </a:r>
          </a:p>
          <a:p>
            <a:r>
              <a:rPr lang="en-US" dirty="0"/>
              <a:t>Forbes Magazine </a:t>
            </a:r>
          </a:p>
          <a:p>
            <a:r>
              <a:rPr lang="en-US" dirty="0"/>
              <a:t>Atlantic Magazine </a:t>
            </a:r>
          </a:p>
          <a:p>
            <a:r>
              <a:rPr lang="en-US" dirty="0"/>
              <a:t>New York Times</a:t>
            </a:r>
          </a:p>
          <a:p>
            <a:r>
              <a:rPr lang="en-US" dirty="0"/>
              <a:t>American Immigration Council</a:t>
            </a:r>
          </a:p>
          <a:p>
            <a:r>
              <a:rPr lang="en-US" dirty="0"/>
              <a:t>Los Angeles Times</a:t>
            </a:r>
          </a:p>
          <a:p>
            <a:r>
              <a:rPr lang="en-US" dirty="0"/>
              <a:t>Washington Post</a:t>
            </a:r>
          </a:p>
          <a:p>
            <a:r>
              <a:rPr lang="en-US" dirty="0"/>
              <a:t>Pew Research Center</a:t>
            </a:r>
          </a:p>
          <a:p>
            <a:endParaRPr lang="en-US" dirty="0"/>
          </a:p>
        </p:txBody>
      </p:sp>
    </p:spTree>
    <p:extLst>
      <p:ext uri="{BB962C8B-B14F-4D97-AF65-F5344CB8AC3E}">
        <p14:creationId xmlns:p14="http://schemas.microsoft.com/office/powerpoint/2010/main" val="2934514458"/>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783771" y="4317107"/>
            <a:ext cx="7740481"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rPr>
              <a:t>An Introduction to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rPr>
              <a:t>MY AMERICAN DREAMS </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rPr>
              <a:t>Our website </a:t>
            </a: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hlinkClick r:id="rId3"/>
              </a:rPr>
              <a:t>http://www.myamericandreams.org/</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rPr>
              <a:t>Facebook at </a:t>
            </a: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hlinkClick r:id="rId4"/>
              </a:rPr>
              <a:t>http://www.facebook.com/myamericandreams</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rPr>
              <a:t>Twitter </a:t>
            </a:r>
            <a:r>
              <a:rPr kumimoji="0" lang="en-US" altLang="en-US" sz="1600" b="1" i="0" u="none" strike="noStrike" cap="none" normalizeH="0" baseline="0" dirty="0">
                <a:ln>
                  <a:noFill/>
                </a:ln>
                <a:solidFill>
                  <a:srgbClr val="0070C0"/>
                </a:solidFill>
                <a:effectLst/>
                <a:latin typeface="Century" panose="02040604050505020304" pitchFamily="18" charset="0"/>
                <a:ea typeface="Times New Roman" panose="02020603050405020304" pitchFamily="18" charset="0"/>
                <a:cs typeface="Arial" panose="020B0604020202020204" pitchFamily="34" charset="0"/>
              </a:rPr>
              <a:t>@</a:t>
            </a:r>
            <a:r>
              <a:rPr kumimoji="0" lang="en-US" altLang="en-US" sz="1600" b="1" i="0" u="none" strike="noStrike" cap="none" normalizeH="0" baseline="0" dirty="0" err="1">
                <a:ln>
                  <a:noFill/>
                </a:ln>
                <a:solidFill>
                  <a:srgbClr val="0070C0"/>
                </a:solidFill>
                <a:effectLst/>
                <a:latin typeface="Century" panose="02040604050505020304" pitchFamily="18" charset="0"/>
                <a:ea typeface="Times New Roman" panose="02020603050405020304" pitchFamily="18" charset="0"/>
                <a:cs typeface="Arial" panose="020B0604020202020204" pitchFamily="34" charset="0"/>
              </a:rPr>
              <a:t>DreaAmerican</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rPr>
              <a:t>YouTube Channel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hlinkClick r:id="rId5"/>
              </a:rPr>
              <a:t>https://www.youtube.com/channel/UCBMWAc5-NdgJTTWcz2AhlBA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descr="C:\Users\ckero\AppData\Local\Microsoft\Windows\INetCache\Content.Word\MADF_Photo_Collage 2017.jpg">
            <a:extLst>
              <a:ext uri="{FF2B5EF4-FFF2-40B4-BE49-F238E27FC236}">
                <a16:creationId xmlns:a16="http://schemas.microsoft.com/office/drawing/2014/main" id="{BEDCD659-6249-49F7-997A-05D02581056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307069" y="226137"/>
            <a:ext cx="4504596" cy="3996482"/>
          </a:xfrm>
          <a:prstGeom prst="rect">
            <a:avLst/>
          </a:prstGeom>
          <a:noFill/>
          <a:ln>
            <a:noFill/>
          </a:ln>
        </p:spPr>
      </p:pic>
    </p:spTree>
    <p:extLst>
      <p:ext uri="{BB962C8B-B14F-4D97-AF65-F5344CB8AC3E}">
        <p14:creationId xmlns:p14="http://schemas.microsoft.com/office/powerpoint/2010/main" val="1618985238"/>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1132115" y="3578677"/>
            <a:ext cx="6892534" cy="24806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endParaRPr>
          </a:p>
          <a:p>
            <a:pPr marL="0" indent="0" algn="ctr">
              <a:buNone/>
            </a:pPr>
            <a:r>
              <a:rPr lang="en-US" sz="2000" dirty="0"/>
              <a:t>“</a:t>
            </a:r>
            <a:r>
              <a:rPr lang="en-US" sz="1800" dirty="0"/>
              <a:t>DIEGO AND GIOVANNI”</a:t>
            </a:r>
          </a:p>
          <a:p>
            <a:pPr marL="0" indent="0" algn="ctr">
              <a:buNone/>
            </a:pPr>
            <a:r>
              <a:rPr lang="en-US" sz="1800" dirty="0"/>
              <a:t>Classmates and friends for over 20 years, Diego Jimenez and Giovanni Albertolli are both children of immigrant families, but the difference in their legal status makes a big difference in their day-to-day lives.</a:t>
            </a:r>
            <a:br>
              <a:rPr lang="en-US" sz="1800" dirty="0"/>
            </a:br>
            <a:r>
              <a:rPr lang="en-US" sz="1800" dirty="0"/>
              <a:t>To Watch on YouTube, go to:</a:t>
            </a:r>
          </a:p>
          <a:p>
            <a:pPr marL="0" indent="0" algn="ctr">
              <a:buNone/>
            </a:pPr>
            <a:r>
              <a:rPr lang="en-US" sz="1800" u="sng" dirty="0">
                <a:hlinkClick r:id="rId3"/>
              </a:rPr>
              <a:t>https://www.youtube.com/watch?v=IF6_hBKKiw4</a:t>
            </a:r>
            <a:endParaRPr lang="en-US" sz="18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descr="C:\Users\Christopher Kerosky\AppData\Local\Microsoft\Windows\INetCacheContent.Word\Die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4513" y="1248229"/>
            <a:ext cx="3744687" cy="2336800"/>
          </a:xfrm>
          <a:prstGeom prst="rect">
            <a:avLst/>
          </a:prstGeom>
          <a:noFill/>
          <a:ln>
            <a:noFill/>
          </a:ln>
        </p:spPr>
      </p:pic>
    </p:spTree>
    <p:extLst>
      <p:ext uri="{BB962C8B-B14F-4D97-AF65-F5344CB8AC3E}">
        <p14:creationId xmlns:p14="http://schemas.microsoft.com/office/powerpoint/2010/main" val="152660482"/>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1132115" y="3488349"/>
            <a:ext cx="6892534" cy="2696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endParaRPr>
          </a:p>
          <a:p>
            <a:pPr marL="0" indent="0" algn="ctr">
              <a:buNone/>
            </a:pPr>
            <a:r>
              <a:rPr lang="en-US" sz="1800" dirty="0"/>
              <a:t>“HURDLES”</a:t>
            </a:r>
          </a:p>
          <a:p>
            <a:pPr marL="0" indent="0" algn="ctr">
              <a:buNone/>
            </a:pPr>
            <a:r>
              <a:rPr lang="en-US" sz="1800" dirty="0"/>
              <a:t>High school media students think they know their classmates, Maria Salcido and </a:t>
            </a:r>
            <a:r>
              <a:rPr lang="en-US" sz="1800" dirty="0" err="1"/>
              <a:t>Bismark</a:t>
            </a:r>
            <a:r>
              <a:rPr lang="en-US" sz="1800" dirty="0"/>
              <a:t> Torrez Rodriguez because they’ve been together in class and on the sports fields for years…but when participate in a film project about the Dream Act… they see them in a whole new light. To Watch on YouTube, go to: </a:t>
            </a:r>
            <a:r>
              <a:rPr lang="en-US" sz="1800" u="sng" dirty="0">
                <a:hlinkClick r:id="rId3"/>
              </a:rPr>
              <a:t>https://www.youtube.com/watch?v=yYFz2e_fCSM</a:t>
            </a:r>
            <a:endParaRPr lang="en-US" sz="18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C:\Users\Christopher Kerosky\AppData\Local\Microsoft\Windows\INetCacheContent.Word\885762_1059897050688866_3563197847078841555_o.jpg"/>
          <p:cNvPicPr/>
          <p:nvPr/>
        </p:nvPicPr>
        <p:blipFill>
          <a:blip r:embed="rId4">
            <a:extLst>
              <a:ext uri="{28A0092B-C50C-407E-A947-70E740481C1C}">
                <a14:useLocalDpi xmlns:a14="http://schemas.microsoft.com/office/drawing/2010/main" val="0"/>
              </a:ext>
            </a:extLst>
          </a:blip>
          <a:srcRect/>
          <a:stretch>
            <a:fillRect/>
          </a:stretch>
        </p:blipFill>
        <p:spPr bwMode="auto">
          <a:xfrm>
            <a:off x="566058" y="1056504"/>
            <a:ext cx="4138448" cy="1996535"/>
          </a:xfrm>
          <a:prstGeom prst="rect">
            <a:avLst/>
          </a:prstGeom>
          <a:noFill/>
          <a:ln>
            <a:noFill/>
          </a:ln>
        </p:spPr>
      </p:pic>
      <p:pic>
        <p:nvPicPr>
          <p:cNvPr id="7" name="Picture 6" descr="C:\Users\Christopher Kerosky\AppData\Local\Microsoft\Windows\INetCacheContent.Word\11147566_1059896937355544_4231482153506489589_o[1].jpg"/>
          <p:cNvPicPr/>
          <p:nvPr/>
        </p:nvPicPr>
        <p:blipFill>
          <a:blip r:embed="rId5">
            <a:extLst>
              <a:ext uri="{28A0092B-C50C-407E-A947-70E740481C1C}">
                <a14:useLocalDpi xmlns:a14="http://schemas.microsoft.com/office/drawing/2010/main" val="0"/>
              </a:ext>
            </a:extLst>
          </a:blip>
          <a:srcRect/>
          <a:stretch>
            <a:fillRect/>
          </a:stretch>
        </p:blipFill>
        <p:spPr bwMode="auto">
          <a:xfrm>
            <a:off x="4704506" y="1056503"/>
            <a:ext cx="3950763" cy="1996535"/>
          </a:xfrm>
          <a:prstGeom prst="rect">
            <a:avLst/>
          </a:prstGeom>
          <a:noFill/>
          <a:ln>
            <a:noFill/>
          </a:ln>
        </p:spPr>
      </p:pic>
    </p:spTree>
    <p:extLst>
      <p:ext uri="{BB962C8B-B14F-4D97-AF65-F5344CB8AC3E}">
        <p14:creationId xmlns:p14="http://schemas.microsoft.com/office/powerpoint/2010/main" val="2120088310"/>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1132115" y="3438695"/>
            <a:ext cx="6892534" cy="3108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endParaRPr>
          </a:p>
          <a:p>
            <a:pPr marL="0" indent="0" algn="ctr">
              <a:buNone/>
            </a:pPr>
            <a:r>
              <a:rPr lang="en-US" sz="1800" dirty="0"/>
              <a:t>“MARIA’S STORY”</a:t>
            </a:r>
          </a:p>
          <a:p>
            <a:pPr marL="0" indent="0" algn="ctr">
              <a:buNone/>
            </a:pPr>
            <a:r>
              <a:rPr lang="en-US" sz="1800" dirty="0"/>
              <a:t>Visual artist, Maria de Los Angeles was trained at Yale University and teaches at the Pratt Institute. In this intimate portrait, de Los Angeles explains how her art is able to be her voice in a country where she has no right to participate.</a:t>
            </a:r>
          </a:p>
          <a:p>
            <a:pPr marL="0" indent="0" algn="ctr">
              <a:buNone/>
            </a:pPr>
            <a:r>
              <a:rPr lang="en-US" sz="1800" dirty="0"/>
              <a:t> </a:t>
            </a:r>
          </a:p>
          <a:p>
            <a:pPr marL="0" indent="0" algn="ctr">
              <a:buNone/>
            </a:pPr>
            <a:r>
              <a:rPr lang="en-US" sz="1800" dirty="0"/>
              <a:t>To Watch on YouTube, go to:</a:t>
            </a:r>
          </a:p>
          <a:p>
            <a:pPr marL="0" indent="0" algn="ctr">
              <a:buNone/>
            </a:pPr>
            <a:r>
              <a:rPr lang="en-US" sz="1800" u="sng" dirty="0">
                <a:hlinkClick r:id="rId3"/>
              </a:rPr>
              <a:t>https://www.youtube.com/watch?v=VPJ7FxU0gck</a:t>
            </a:r>
            <a:endParaRPr lang="en-US" sz="18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C:\Users\Kerosky Laptop\AppData\Local\Microsoft\Windows\INetCache\Content.Word\Maria.jpg"/>
          <p:cNvPicPr/>
          <p:nvPr/>
        </p:nvPicPr>
        <p:blipFill>
          <a:blip r:embed="rId4">
            <a:extLst>
              <a:ext uri="{28A0092B-C50C-407E-A947-70E740481C1C}">
                <a14:useLocalDpi xmlns:a14="http://schemas.microsoft.com/office/drawing/2010/main" val="0"/>
              </a:ext>
            </a:extLst>
          </a:blip>
          <a:srcRect/>
          <a:stretch>
            <a:fillRect/>
          </a:stretch>
        </p:blipFill>
        <p:spPr bwMode="auto">
          <a:xfrm>
            <a:off x="2396358" y="551794"/>
            <a:ext cx="4493173" cy="2774730"/>
          </a:xfrm>
          <a:prstGeom prst="rect">
            <a:avLst/>
          </a:prstGeom>
          <a:noFill/>
          <a:ln>
            <a:noFill/>
          </a:ln>
        </p:spPr>
      </p:pic>
    </p:spTree>
    <p:extLst>
      <p:ext uri="{BB962C8B-B14F-4D97-AF65-F5344CB8AC3E}">
        <p14:creationId xmlns:p14="http://schemas.microsoft.com/office/powerpoint/2010/main" val="3554058821"/>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1466193" y="3453334"/>
            <a:ext cx="6558456" cy="3330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endParaRPr>
          </a:p>
          <a:p>
            <a:pPr marL="0" indent="0" algn="ctr">
              <a:buNone/>
            </a:pPr>
            <a:r>
              <a:rPr lang="en-US" sz="1800" dirty="0"/>
              <a:t>“DIARY OF A DREAMER”</a:t>
            </a:r>
          </a:p>
          <a:p>
            <a:pPr marL="0" indent="0" algn="ctr">
              <a:buNone/>
            </a:pPr>
            <a:r>
              <a:rPr lang="en-US" sz="1800" dirty="0"/>
              <a:t>Denia Candela had to overcome incredible odds to pursue her education - a young mother and an undocumented immigrant, she truly had it harder than most. But thanks to the support of her community, she succeeded and thrived, while volunteering in several community organizations, Denia is about to graduate with a Bachelor’s degree in applied statistics. </a:t>
            </a:r>
          </a:p>
          <a:p>
            <a:pPr marL="0" indent="0" algn="ctr">
              <a:buNone/>
            </a:pPr>
            <a:r>
              <a:rPr lang="en-US" sz="1800" dirty="0"/>
              <a:t>To Watch on YouTube, go to:</a:t>
            </a:r>
          </a:p>
          <a:p>
            <a:pPr marL="0" indent="0" algn="ctr">
              <a:buNone/>
            </a:pPr>
            <a:r>
              <a:rPr lang="en-US" sz="1800" u="sng" dirty="0">
                <a:hlinkClick r:id="rId3"/>
              </a:rPr>
              <a:t>https://www.youtube.com/watch?v=2OU5sXYcxKs</a:t>
            </a:r>
            <a:endParaRPr lang="en-US" sz="18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C:\Users\Christopher Kerosky\AppData\Local\Microsoft\Windows\INetCacheContent.Word\Deni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935" y="804042"/>
            <a:ext cx="5178972" cy="2948586"/>
          </a:xfrm>
          <a:prstGeom prst="rect">
            <a:avLst/>
          </a:prstGeom>
          <a:noFill/>
          <a:ln>
            <a:noFill/>
          </a:ln>
        </p:spPr>
      </p:pic>
    </p:spTree>
    <p:extLst>
      <p:ext uri="{BB962C8B-B14F-4D97-AF65-F5344CB8AC3E}">
        <p14:creationId xmlns:p14="http://schemas.microsoft.com/office/powerpoint/2010/main" val="148512049"/>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1132115" y="3466395"/>
            <a:ext cx="6892534" cy="3053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Century" panose="02040604050505020304" pitchFamily="18" charset="0"/>
              <a:ea typeface="Times New Roman" panose="02020603050405020304" pitchFamily="18" charset="0"/>
              <a:cs typeface="Arial" panose="020B0604020202020204" pitchFamily="34" charset="0"/>
            </a:endParaRPr>
          </a:p>
          <a:p>
            <a:pPr marL="0" indent="0" algn="ctr">
              <a:buNone/>
            </a:pPr>
            <a:r>
              <a:rPr lang="en-US" sz="1800" dirty="0"/>
              <a:t>“ADRIAN’S STORY”</a:t>
            </a:r>
          </a:p>
          <a:p>
            <a:pPr marL="0" indent="0" algn="ctr" fontAlgn="t">
              <a:buNone/>
            </a:pPr>
            <a:r>
              <a:rPr lang="en-US" sz="1800" dirty="0"/>
              <a:t>Undocumented, College, No problem!</a:t>
            </a:r>
            <a:br>
              <a:rPr lang="en-US" sz="1800" dirty="0"/>
            </a:br>
            <a:br>
              <a:rPr lang="en-US" sz="1800" dirty="0"/>
            </a:br>
            <a:r>
              <a:rPr lang="en-US" sz="1800" dirty="0"/>
              <a:t>Lack of immigration status can be a tremendous barrier to obtaining a college education. Adrian describes the work ethic that enabled him to finish his college education and strive in the construction field. </a:t>
            </a:r>
          </a:p>
          <a:p>
            <a:pPr marL="0" indent="0" algn="ctr">
              <a:buNone/>
            </a:pPr>
            <a:r>
              <a:rPr lang="en-US" sz="1800" dirty="0"/>
              <a:t>To Watch on YouTube, go to:</a:t>
            </a:r>
          </a:p>
          <a:p>
            <a:pPr marL="0" indent="0" algn="ctr">
              <a:buNone/>
            </a:pPr>
            <a:r>
              <a:rPr lang="en-US" sz="1800" u="sng" dirty="0">
                <a:hlinkClick r:id="rId3"/>
              </a:rPr>
              <a:t>https://www.youtube.com/watch?v=2OU5sXYcxKs</a:t>
            </a:r>
            <a:endParaRPr lang="en-US" sz="18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C:\Users\Christopher Kerosky\AppData\Local\Microsoft\Windows\INetCacheContent.Word\Adrian.jpg"/>
          <p:cNvPicPr/>
          <p:nvPr/>
        </p:nvPicPr>
        <p:blipFill>
          <a:blip r:embed="rId4">
            <a:extLst>
              <a:ext uri="{28A0092B-C50C-407E-A947-70E740481C1C}">
                <a14:useLocalDpi xmlns:a14="http://schemas.microsoft.com/office/drawing/2010/main" val="0"/>
              </a:ext>
            </a:extLst>
          </a:blip>
          <a:srcRect/>
          <a:stretch>
            <a:fillRect/>
          </a:stretch>
        </p:blipFill>
        <p:spPr bwMode="auto">
          <a:xfrm>
            <a:off x="2948152" y="1103587"/>
            <a:ext cx="3121572" cy="2538248"/>
          </a:xfrm>
          <a:prstGeom prst="rect">
            <a:avLst/>
          </a:prstGeom>
          <a:noFill/>
          <a:ln>
            <a:noFill/>
          </a:ln>
        </p:spPr>
      </p:pic>
    </p:spTree>
    <p:extLst>
      <p:ext uri="{BB962C8B-B14F-4D97-AF65-F5344CB8AC3E}">
        <p14:creationId xmlns:p14="http://schemas.microsoft.com/office/powerpoint/2010/main" val="260999683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eaLnBrk="0" fontAlgn="base" hangingPunct="0">
              <a:spcAft>
                <a:spcPct val="0"/>
              </a:spcAft>
            </a:pPr>
            <a:br>
              <a:rPr lang="en-US" altLang="en-US" sz="2000" dirty="0">
                <a:solidFill>
                  <a:schemeClr val="tx1"/>
                </a:solidFill>
              </a:rPr>
            </a:br>
            <a:r>
              <a:rPr lang="en-US" altLang="en-US" sz="2700" dirty="0">
                <a:solidFill>
                  <a:schemeClr val="bg1"/>
                </a:solidFill>
                <a:latin typeface="Century" panose="02040604050505020304" pitchFamily="18" charset="0"/>
                <a:ea typeface="Calibri" panose="020F0502020204030204" pitchFamily="34" charset="0"/>
                <a:cs typeface="Arial" panose="020B0604020202020204" pitchFamily="34" charset="0"/>
              </a:rPr>
              <a:t>WHO IS BROADCASTING OUR VIDEOS?</a:t>
            </a:r>
            <a:br>
              <a:rPr lang="en-US" altLang="en-US" sz="2700" dirty="0">
                <a:solidFill>
                  <a:schemeClr val="bg1"/>
                </a:solidFill>
                <a:latin typeface="Century" panose="02040604050505020304" pitchFamily="18" charset="0"/>
              </a:rPr>
            </a:br>
            <a:r>
              <a:rPr lang="en-US" altLang="en-US" sz="2700" dirty="0">
                <a:solidFill>
                  <a:schemeClr val="bg1"/>
                </a:solidFill>
                <a:latin typeface="Century" panose="02040604050505020304" pitchFamily="18" charset="0"/>
                <a:ea typeface="Calibri" panose="020F0502020204030204" pitchFamily="34" charset="0"/>
                <a:cs typeface="Arial" panose="020B0604020202020204" pitchFamily="34" charset="0"/>
              </a:rPr>
              <a:t>Here is a sampling of the PBS stations that have broadcasted our videos:</a:t>
            </a:r>
            <a:endParaRPr lang="en-US" sz="2700" dirty="0">
              <a:solidFill>
                <a:schemeClr val="bg1"/>
              </a:solidFill>
            </a:endParaRPr>
          </a:p>
        </p:txBody>
      </p:sp>
      <p:sp>
        <p:nvSpPr>
          <p:cNvPr id="6" name="Rectangle 2"/>
          <p:cNvSpPr>
            <a:spLocks noGrp="1" noChangeArrowheads="1"/>
          </p:cNvSpPr>
          <p:nvPr>
            <p:ph idx="1"/>
          </p:nvPr>
        </p:nvSpPr>
        <p:spPr bwMode="auto">
          <a:xfrm>
            <a:off x="872067" y="3993011"/>
            <a:ext cx="248786" cy="815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400" b="0" i="0" u="none" strike="noStrike" cap="none" normalizeH="0" baseline="0">
              <a:ln>
                <a:noFill/>
              </a:ln>
              <a:solidFill>
                <a:srgbClr val="494949"/>
              </a:solidFill>
              <a:effectLst/>
              <a:latin typeface="Century" panose="020406040505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0" u="none" strike="noStrike" cap="none" normalizeH="0" baseline="0">
                <a:ln>
                  <a:noFill/>
                </a:ln>
                <a:solidFill>
                  <a:srgbClr val="494949"/>
                </a:solidFill>
                <a:effectLst/>
                <a:latin typeface="Century" panose="02040604050505020304" pitchFamily="18" charset="0"/>
                <a:ea typeface="Calibri" panose="020F0502020204030204" pitchFamily="34" charset="0"/>
                <a:cs typeface="Times New Roman" panose="02020603050405020304" pitchFamily="18" charset="0"/>
              </a:rPr>
            </a:b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494949"/>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descr="C:\Users\Christopher Kerosky\AppData\Local\Microsoft\Windows\INetCacheContent.Word\krw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0739" y="3296775"/>
            <a:ext cx="1838325" cy="1838325"/>
          </a:xfrm>
          <a:prstGeom prst="rect">
            <a:avLst/>
          </a:prstGeom>
          <a:noFill/>
          <a:ln>
            <a:noFill/>
          </a:ln>
        </p:spPr>
      </p:pic>
      <p:pic>
        <p:nvPicPr>
          <p:cNvPr id="8" name="Picture 7" descr="C:\Users\Christopher Kerosky\AppData\Local\Microsoft\Windows\INetCacheContent.Word\KCS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989" y="3519863"/>
            <a:ext cx="1809750" cy="1356995"/>
          </a:xfrm>
          <a:prstGeom prst="rect">
            <a:avLst/>
          </a:prstGeom>
          <a:noFill/>
          <a:ln>
            <a:noFill/>
          </a:ln>
        </p:spPr>
      </p:pic>
      <p:pic>
        <p:nvPicPr>
          <p:cNvPr id="9" name="Picture 8" descr="C:\Users\Christopher Kerosky\AppData\Local\Microsoft\Windows\INetCacheContent.Word\PBS_6.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4729" y="3526929"/>
            <a:ext cx="1809750" cy="1390485"/>
          </a:xfrm>
          <a:prstGeom prst="rect">
            <a:avLst/>
          </a:prstGeom>
          <a:noFill/>
          <a:ln>
            <a:noFill/>
          </a:ln>
        </p:spPr>
      </p:pic>
      <p:pic>
        <p:nvPicPr>
          <p:cNvPr id="10" name="Picture 9" descr="C:\Users\Christopher Kerosky\AppData\Local\Microsoft\Windows\INetCacheContent.Word\hqdefaul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5001513"/>
            <a:ext cx="1685925" cy="1264285"/>
          </a:xfrm>
          <a:prstGeom prst="rect">
            <a:avLst/>
          </a:prstGeom>
          <a:noFill/>
          <a:ln>
            <a:noFill/>
          </a:ln>
        </p:spPr>
      </p:pic>
      <p:pic>
        <p:nvPicPr>
          <p:cNvPr id="11" name="Picture 10" descr="C:\Users\Christopher Kerosky\AppData\Local\Microsoft\Windows\INetCacheContent.Word\soptv.jpg"/>
          <p:cNvPicPr/>
          <p:nvPr/>
        </p:nvPicPr>
        <p:blipFill>
          <a:blip r:embed="rId7">
            <a:extLst>
              <a:ext uri="{28A0092B-C50C-407E-A947-70E740481C1C}">
                <a14:useLocalDpi xmlns:a14="http://schemas.microsoft.com/office/drawing/2010/main" val="0"/>
              </a:ext>
            </a:extLst>
          </a:blip>
          <a:srcRect/>
          <a:stretch>
            <a:fillRect/>
          </a:stretch>
        </p:blipFill>
        <p:spPr bwMode="auto">
          <a:xfrm>
            <a:off x="6414729" y="5001513"/>
            <a:ext cx="1866900" cy="1208405"/>
          </a:xfrm>
          <a:prstGeom prst="rect">
            <a:avLst/>
          </a:prstGeom>
          <a:noFill/>
          <a:ln>
            <a:noFill/>
          </a:ln>
        </p:spPr>
      </p:pic>
      <p:pic>
        <p:nvPicPr>
          <p:cNvPr id="13" name="Picture 12"/>
          <p:cNvPicPr/>
          <p:nvPr/>
        </p:nvPicPr>
        <p:blipFill>
          <a:blip r:embed="rId8"/>
          <a:stretch>
            <a:fillRect/>
          </a:stretch>
        </p:blipFill>
        <p:spPr>
          <a:xfrm>
            <a:off x="2557780" y="1786524"/>
            <a:ext cx="3741420" cy="1440927"/>
          </a:xfrm>
          <a:prstGeom prst="rect">
            <a:avLst/>
          </a:prstGeom>
        </p:spPr>
      </p:pic>
      <p:pic>
        <p:nvPicPr>
          <p:cNvPr id="14" name="Picture 13" descr="C:\Users\Christopher Kerosky\AppData\Local\Microsoft\Windows\INetCacheContent.Word\2015-11-29_12-31-42.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578" y="5001513"/>
            <a:ext cx="1952173" cy="1345969"/>
          </a:xfrm>
          <a:prstGeom prst="rect">
            <a:avLst/>
          </a:prstGeom>
          <a:noFill/>
          <a:ln>
            <a:noFill/>
          </a:ln>
        </p:spPr>
      </p:pic>
      <p:pic>
        <p:nvPicPr>
          <p:cNvPr id="15" name="Picture 14" descr="C:\Users\Christopher Kerosky\AppData\Local\Microsoft\Windows\INetCacheContent.Word\wycc.jpg"/>
          <p:cNvPicPr/>
          <p:nvPr/>
        </p:nvPicPr>
        <p:blipFill>
          <a:blip r:embed="rId10">
            <a:extLst>
              <a:ext uri="{28A0092B-C50C-407E-A947-70E740481C1C}">
                <a14:useLocalDpi xmlns:a14="http://schemas.microsoft.com/office/drawing/2010/main" val="0"/>
              </a:ext>
            </a:extLst>
          </a:blip>
          <a:srcRect/>
          <a:stretch>
            <a:fillRect/>
          </a:stretch>
        </p:blipFill>
        <p:spPr bwMode="auto">
          <a:xfrm>
            <a:off x="2825776" y="4947307"/>
            <a:ext cx="1400175" cy="1400175"/>
          </a:xfrm>
          <a:prstGeom prst="rect">
            <a:avLst/>
          </a:prstGeom>
          <a:noFill/>
          <a:ln>
            <a:noFill/>
          </a:ln>
        </p:spPr>
      </p:pic>
      <p:pic>
        <p:nvPicPr>
          <p:cNvPr id="16" name="Picture 15" descr="C:\Users\Christopher Kerosky\AppData\Local\Microsoft\Windows\INetCacheContent.Word\wkar.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853" y="3586636"/>
            <a:ext cx="1352550" cy="1352550"/>
          </a:xfrm>
          <a:prstGeom prst="rect">
            <a:avLst/>
          </a:prstGeom>
          <a:noFill/>
          <a:ln>
            <a:noFill/>
          </a:ln>
        </p:spPr>
      </p:pic>
    </p:spTree>
    <p:extLst>
      <p:ext uri="{BB962C8B-B14F-4D97-AF65-F5344CB8AC3E}">
        <p14:creationId xmlns:p14="http://schemas.microsoft.com/office/powerpoint/2010/main" val="2157155702"/>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2249425"/>
            <a:ext cx="7370064" cy="2523743"/>
          </a:xfrm>
        </p:spPr>
        <p:txBody>
          <a:bodyPr>
            <a:normAutofit lnSpcReduction="10000"/>
          </a:bodyPr>
          <a:lstStyle/>
          <a:p>
            <a:pPr marL="0" indent="0" algn="ctr">
              <a:buNone/>
            </a:pPr>
            <a:r>
              <a:rPr lang="en-US" b="1" dirty="0"/>
              <a:t>2014</a:t>
            </a:r>
            <a:endParaRPr lang="en-US" dirty="0"/>
          </a:p>
          <a:p>
            <a:pPr algn="ctr"/>
            <a:r>
              <a:rPr lang="en-US" b="1" dirty="0"/>
              <a:t>1.20.14 Resurrection Parrish</a:t>
            </a:r>
            <a:r>
              <a:rPr lang="en-US" dirty="0"/>
              <a:t>, Santa Rosa, </a:t>
            </a:r>
          </a:p>
          <a:p>
            <a:pPr algn="ctr"/>
            <a:r>
              <a:rPr lang="en-US" b="1" dirty="0"/>
              <a:t>3.4.14 Anderson Valley High School</a:t>
            </a:r>
            <a:r>
              <a:rPr lang="en-US" dirty="0"/>
              <a:t>, Boonville, Ca.</a:t>
            </a:r>
          </a:p>
          <a:p>
            <a:pPr algn="ctr"/>
            <a:r>
              <a:rPr lang="en-US" b="1" dirty="0"/>
              <a:t>5.5.14 Cinco de Mayo Festival</a:t>
            </a:r>
            <a:r>
              <a:rPr lang="en-US" dirty="0"/>
              <a:t>, Santa Rosa, Ca</a:t>
            </a:r>
          </a:p>
          <a:p>
            <a:pPr algn="ctr"/>
            <a:r>
              <a:rPr lang="en-US" b="1" dirty="0"/>
              <a:t>9.22.14 Sonoma County Human Rights Commission</a:t>
            </a:r>
            <a:r>
              <a:rPr lang="en-US" dirty="0"/>
              <a:t>, Santa Rosa, Ca.</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3175174" y="5067221"/>
            <a:ext cx="2793651" cy="888889"/>
          </a:xfrm>
          <a:prstGeom prst="rect">
            <a:avLst/>
          </a:prstGeom>
        </p:spPr>
      </p:pic>
    </p:spTree>
    <p:extLst>
      <p:ext uri="{BB962C8B-B14F-4D97-AF65-F5344CB8AC3E}">
        <p14:creationId xmlns:p14="http://schemas.microsoft.com/office/powerpoint/2010/main" val="409998149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5410" y="2035220"/>
            <a:ext cx="4166545" cy="4348765"/>
          </a:xfrm>
        </p:spPr>
        <p:txBody>
          <a:bodyPr>
            <a:normAutofit fontScale="85000" lnSpcReduction="10000"/>
          </a:bodyPr>
          <a:lstStyle/>
          <a:p>
            <a:pPr lvl="0"/>
            <a:r>
              <a:rPr lang="en-US" b="1" dirty="0"/>
              <a:t>Family-based immigration from most countries has absurd waiting times. </a:t>
            </a:r>
          </a:p>
          <a:p>
            <a:pPr lvl="0"/>
            <a:r>
              <a:rPr lang="en-US" dirty="0"/>
              <a:t> Sibling petition filed today would involve a wait of 20 years for a Mexican citizen.  If a US citizen parent wants to sponsor his adult son or daughter from Mexico, the wait is over 20 years.  </a:t>
            </a:r>
          </a:p>
          <a:p>
            <a:pPr lvl="0"/>
            <a:r>
              <a:rPr lang="en-US" dirty="0"/>
              <a:t>A Mexican filing today for a green card through his parent can expect to immigrate in 2040. A sibling who files in 2017 can expect to immigrate in 2037.</a:t>
            </a:r>
          </a:p>
          <a:p>
            <a:endParaRPr lang="en-US" dirty="0"/>
          </a:p>
          <a:p>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p:txBody>
          <a:bodyPr>
            <a:normAutofit/>
          </a:bodyPr>
          <a:lstStyle/>
          <a:p>
            <a:r>
              <a:rPr lang="en-US" dirty="0"/>
              <a:t>Sponsorship through family?</a:t>
            </a:r>
          </a:p>
        </p:txBody>
      </p:sp>
      <p:pic>
        <p:nvPicPr>
          <p:cNvPr id="7" name="Picture 6"/>
          <p:cNvPicPr>
            <a:picLocks noChangeAspect="1"/>
          </p:cNvPicPr>
          <p:nvPr/>
        </p:nvPicPr>
        <p:blipFill>
          <a:blip r:embed="rId3"/>
          <a:stretch>
            <a:fillRect/>
          </a:stretch>
        </p:blipFill>
        <p:spPr>
          <a:xfrm>
            <a:off x="4586332" y="2836050"/>
            <a:ext cx="4244320" cy="2906382"/>
          </a:xfrm>
          <a:prstGeom prst="rect">
            <a:avLst/>
          </a:prstGeom>
        </p:spPr>
      </p:pic>
    </p:spTree>
    <p:extLst>
      <p:ext uri="{BB962C8B-B14F-4D97-AF65-F5344CB8AC3E}">
        <p14:creationId xmlns:p14="http://schemas.microsoft.com/office/powerpoint/2010/main" val="347008936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F33977-F6A7-4BAC-AE97-7BCB1264974A}"/>
              </a:ext>
            </a:extLst>
          </p:cNvPr>
          <p:cNvPicPr>
            <a:picLocks noGrp="1" noChangeAspect="1"/>
          </p:cNvPicPr>
          <p:nvPr>
            <p:ph idx="1"/>
          </p:nvPr>
        </p:nvPicPr>
        <p:blipFill>
          <a:blip r:embed="rId2"/>
          <a:stretch>
            <a:fillRect/>
          </a:stretch>
        </p:blipFill>
        <p:spPr>
          <a:xfrm>
            <a:off x="1504244" y="2194997"/>
            <a:ext cx="6135511" cy="3451225"/>
          </a:xfrm>
        </p:spPr>
      </p:pic>
      <p:sp>
        <p:nvSpPr>
          <p:cNvPr id="3" name="Footer Placeholder 2">
            <a:extLst>
              <a:ext uri="{FF2B5EF4-FFF2-40B4-BE49-F238E27FC236}">
                <a16:creationId xmlns:a16="http://schemas.microsoft.com/office/drawing/2014/main" id="{E0A6E488-51C7-4E6E-981D-5C76FDD9F105}"/>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1DF7F07B-20A3-4F26-9FAA-B8E38A60BDC3}"/>
              </a:ext>
            </a:extLst>
          </p:cNvPr>
          <p:cNvSpPr>
            <a:spLocks noGrp="1"/>
          </p:cNvSpPr>
          <p:nvPr>
            <p:ph type="title"/>
          </p:nvPr>
        </p:nvSpPr>
        <p:spPr/>
        <p:txBody>
          <a:bodyPr/>
          <a:lstStyle/>
          <a:p>
            <a:r>
              <a:rPr lang="en-US" dirty="0"/>
              <a:t>Maria de </a:t>
            </a:r>
            <a:r>
              <a:rPr lang="en-US" dirty="0" err="1"/>
              <a:t>los</a:t>
            </a:r>
            <a:r>
              <a:rPr lang="en-US" dirty="0"/>
              <a:t> Angeles</a:t>
            </a:r>
          </a:p>
        </p:txBody>
      </p:sp>
    </p:spTree>
    <p:extLst>
      <p:ext uri="{BB962C8B-B14F-4D97-AF65-F5344CB8AC3E}">
        <p14:creationId xmlns:p14="http://schemas.microsoft.com/office/powerpoint/2010/main" val="1570120374"/>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1661318"/>
            <a:ext cx="7552944" cy="2892394"/>
          </a:xfrm>
        </p:spPr>
        <p:txBody>
          <a:bodyPr>
            <a:normAutofit fontScale="92500"/>
          </a:bodyPr>
          <a:lstStyle/>
          <a:p>
            <a:pPr marL="0" indent="0" algn="ctr">
              <a:buNone/>
            </a:pPr>
            <a:r>
              <a:rPr lang="en-US" b="1" dirty="0"/>
              <a:t>Spring- Summer 2015</a:t>
            </a:r>
            <a:endParaRPr lang="en-US" dirty="0"/>
          </a:p>
          <a:p>
            <a:pPr algn="ctr"/>
            <a:r>
              <a:rPr lang="en-US" b="1" dirty="0"/>
              <a:t>League of Women Voters and American Association of University Women,</a:t>
            </a:r>
            <a:r>
              <a:rPr lang="en-US" dirty="0"/>
              <a:t> Santa Rosa</a:t>
            </a:r>
          </a:p>
          <a:p>
            <a:pPr algn="ctr"/>
            <a:r>
              <a:rPr lang="en-US" b="1" dirty="0"/>
              <a:t>Sonoma County Human Rights Commission</a:t>
            </a:r>
            <a:r>
              <a:rPr lang="en-US" dirty="0"/>
              <a:t>, Santa Rosa, Ca.</a:t>
            </a:r>
          </a:p>
          <a:p>
            <a:pPr algn="ctr"/>
            <a:r>
              <a:rPr lang="en-US" b="1" dirty="0"/>
              <a:t>Sonoma County Public Library</a:t>
            </a:r>
            <a:r>
              <a:rPr lang="en-US" dirty="0"/>
              <a:t>, Healdsburg, California. </a:t>
            </a:r>
          </a:p>
          <a:p>
            <a:pPr algn="ctr"/>
            <a:r>
              <a:rPr lang="en-US" b="1" dirty="0"/>
              <a:t>Mendocino College</a:t>
            </a:r>
            <a:r>
              <a:rPr lang="en-US" dirty="0"/>
              <a:t>, Ukiah, California. </a:t>
            </a:r>
          </a:p>
          <a:p>
            <a:pPr algn="ctr"/>
            <a:r>
              <a:rPr lang="en-US" b="1" dirty="0"/>
              <a:t>Latinos in the Workplace Conference</a:t>
            </a:r>
            <a:r>
              <a:rPr lang="en-US" dirty="0"/>
              <a:t>, </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2939996" y="4971303"/>
            <a:ext cx="3253133" cy="1035088"/>
          </a:xfrm>
          <a:prstGeom prst="rect">
            <a:avLst/>
          </a:prstGeom>
        </p:spPr>
      </p:pic>
    </p:spTree>
    <p:extLst>
      <p:ext uri="{BB962C8B-B14F-4D97-AF65-F5344CB8AC3E}">
        <p14:creationId xmlns:p14="http://schemas.microsoft.com/office/powerpoint/2010/main" val="4031504318"/>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CC1A06-A5A3-4729-B70A-0B5D8FCD6D48}"/>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E12D4D73-2432-415B-AE6D-AA5EC6FAD776}"/>
              </a:ext>
            </a:extLst>
          </p:cNvPr>
          <p:cNvSpPr>
            <a:spLocks noGrp="1"/>
          </p:cNvSpPr>
          <p:nvPr>
            <p:ph type="title"/>
          </p:nvPr>
        </p:nvSpPr>
        <p:spPr/>
        <p:txBody>
          <a:bodyPr/>
          <a:lstStyle/>
          <a:p>
            <a:r>
              <a:rPr lang="en-US" dirty="0"/>
              <a:t>Diego and </a:t>
            </a:r>
            <a:r>
              <a:rPr lang="en-US" dirty="0" err="1"/>
              <a:t>Gio</a:t>
            </a:r>
            <a:endParaRPr lang="en-US" dirty="0"/>
          </a:p>
        </p:txBody>
      </p:sp>
      <p:pic>
        <p:nvPicPr>
          <p:cNvPr id="10" name="Content Placeholder 9">
            <a:extLst>
              <a:ext uri="{FF2B5EF4-FFF2-40B4-BE49-F238E27FC236}">
                <a16:creationId xmlns:a16="http://schemas.microsoft.com/office/drawing/2014/main" id="{40C996F6-B624-4C21-83B4-B5E01EE897FC}"/>
              </a:ext>
            </a:extLst>
          </p:cNvPr>
          <p:cNvPicPr>
            <a:picLocks noGrp="1" noChangeAspect="1"/>
          </p:cNvPicPr>
          <p:nvPr>
            <p:ph idx="1"/>
          </p:nvPr>
        </p:nvPicPr>
        <p:blipFill>
          <a:blip r:embed="rId2"/>
          <a:stretch>
            <a:fillRect/>
          </a:stretch>
        </p:blipFill>
        <p:spPr>
          <a:xfrm>
            <a:off x="1993392" y="1809822"/>
            <a:ext cx="5121137" cy="3840853"/>
          </a:xfrm>
        </p:spPr>
      </p:pic>
    </p:spTree>
    <p:extLst>
      <p:ext uri="{BB962C8B-B14F-4D97-AF65-F5344CB8AC3E}">
        <p14:creationId xmlns:p14="http://schemas.microsoft.com/office/powerpoint/2010/main" val="679895466"/>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1661318"/>
            <a:ext cx="7370064" cy="2819242"/>
          </a:xfrm>
        </p:spPr>
        <p:txBody>
          <a:bodyPr>
            <a:normAutofit lnSpcReduction="10000"/>
          </a:bodyPr>
          <a:lstStyle/>
          <a:p>
            <a:pPr marL="0" indent="0" algn="ctr">
              <a:buNone/>
            </a:pPr>
            <a:r>
              <a:rPr lang="en-US" b="1" dirty="0"/>
              <a:t>Fall 2015</a:t>
            </a:r>
            <a:endParaRPr lang="en-US" dirty="0"/>
          </a:p>
          <a:p>
            <a:pPr algn="ctr"/>
            <a:r>
              <a:rPr lang="en-US" b="1" dirty="0"/>
              <a:t>Organizing For Action, </a:t>
            </a:r>
            <a:r>
              <a:rPr lang="en-US" dirty="0"/>
              <a:t>Santa Rosa, CA.  </a:t>
            </a:r>
          </a:p>
          <a:p>
            <a:pPr algn="ctr"/>
            <a:r>
              <a:rPr lang="en-US" b="1" dirty="0"/>
              <a:t>Petaluma Public Library</a:t>
            </a:r>
            <a:r>
              <a:rPr lang="en-US" dirty="0"/>
              <a:t>, Petaluma, Ca.</a:t>
            </a:r>
          </a:p>
          <a:p>
            <a:pPr algn="ctr"/>
            <a:r>
              <a:rPr lang="en-US" b="1" dirty="0"/>
              <a:t>Sonoma County Public Library</a:t>
            </a:r>
            <a:r>
              <a:rPr lang="en-US" dirty="0"/>
              <a:t>, Healdsburg, California. </a:t>
            </a:r>
          </a:p>
          <a:p>
            <a:pPr algn="ctr"/>
            <a:r>
              <a:rPr lang="en-US" b="1" dirty="0"/>
              <a:t>Maria Carrillo High School,</a:t>
            </a:r>
            <a:r>
              <a:rPr lang="en-US" dirty="0"/>
              <a:t> Santa Rosa, Ca.,</a:t>
            </a:r>
          </a:p>
          <a:p>
            <a:pPr algn="ctr"/>
            <a:r>
              <a:rPr lang="en-US" b="1" dirty="0"/>
              <a:t>Napa County Bar Association, Napa, Ca.,</a:t>
            </a:r>
            <a:r>
              <a:rPr lang="en-US" dirty="0"/>
              <a:t> </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3175174" y="4947118"/>
            <a:ext cx="2793651" cy="888889"/>
          </a:xfrm>
          <a:prstGeom prst="rect">
            <a:avLst/>
          </a:prstGeom>
        </p:spPr>
      </p:pic>
    </p:spTree>
    <p:extLst>
      <p:ext uri="{BB962C8B-B14F-4D97-AF65-F5344CB8AC3E}">
        <p14:creationId xmlns:p14="http://schemas.microsoft.com/office/powerpoint/2010/main" val="312572860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5AF40D-AC17-4249-9886-8102BEDA3E54}"/>
              </a:ext>
            </a:extLst>
          </p:cNvPr>
          <p:cNvPicPr>
            <a:picLocks noGrp="1" noChangeAspect="1"/>
          </p:cNvPicPr>
          <p:nvPr>
            <p:ph idx="1"/>
          </p:nvPr>
        </p:nvPicPr>
        <p:blipFill>
          <a:blip r:embed="rId2"/>
          <a:stretch>
            <a:fillRect/>
          </a:stretch>
        </p:blipFill>
        <p:spPr>
          <a:xfrm>
            <a:off x="1929820" y="1591056"/>
            <a:ext cx="5098012" cy="4535107"/>
          </a:xfrm>
        </p:spPr>
      </p:pic>
      <p:sp>
        <p:nvSpPr>
          <p:cNvPr id="3" name="Footer Placeholder 2">
            <a:extLst>
              <a:ext uri="{FF2B5EF4-FFF2-40B4-BE49-F238E27FC236}">
                <a16:creationId xmlns:a16="http://schemas.microsoft.com/office/drawing/2014/main" id="{59CFF1E8-169A-4DB1-AD6B-623215477120}"/>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1E74A66A-C364-4799-A2AF-CB7887503463}"/>
              </a:ext>
            </a:extLst>
          </p:cNvPr>
          <p:cNvSpPr>
            <a:spLocks noGrp="1"/>
          </p:cNvSpPr>
          <p:nvPr>
            <p:ph type="title"/>
          </p:nvPr>
        </p:nvSpPr>
        <p:spPr/>
        <p:txBody>
          <a:bodyPr/>
          <a:lstStyle/>
          <a:p>
            <a:r>
              <a:rPr lang="en-US" dirty="0"/>
              <a:t>Adrian Reyes</a:t>
            </a:r>
          </a:p>
        </p:txBody>
      </p:sp>
    </p:spTree>
    <p:extLst>
      <p:ext uri="{BB962C8B-B14F-4D97-AF65-F5344CB8AC3E}">
        <p14:creationId xmlns:p14="http://schemas.microsoft.com/office/powerpoint/2010/main" val="55148621"/>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1661318"/>
            <a:ext cx="7370064" cy="2819242"/>
          </a:xfrm>
        </p:spPr>
        <p:txBody>
          <a:bodyPr>
            <a:normAutofit/>
          </a:bodyPr>
          <a:lstStyle/>
          <a:p>
            <a:pPr marL="0" indent="0" algn="ctr">
              <a:buNone/>
            </a:pPr>
            <a:r>
              <a:rPr lang="en-US" b="1" dirty="0"/>
              <a:t>Winter 2015</a:t>
            </a:r>
            <a:endParaRPr lang="en-US" dirty="0"/>
          </a:p>
          <a:p>
            <a:pPr algn="ctr"/>
            <a:r>
              <a:rPr lang="en-US" b="1" dirty="0"/>
              <a:t>Sonoma County Bar Association, </a:t>
            </a:r>
            <a:r>
              <a:rPr lang="en-US" dirty="0"/>
              <a:t>Santa Rosa, Ca.,</a:t>
            </a:r>
          </a:p>
          <a:p>
            <a:pPr algn="ctr"/>
            <a:r>
              <a:rPr lang="en-US" b="1" dirty="0"/>
              <a:t>Univision</a:t>
            </a:r>
            <a:r>
              <a:rPr lang="en-US" dirty="0"/>
              <a:t>, Santa Rosa, Ca</a:t>
            </a:r>
          </a:p>
          <a:p>
            <a:pPr algn="ctr"/>
            <a:r>
              <a:rPr lang="en-US" b="1" dirty="0"/>
              <a:t>Sonoma State University</a:t>
            </a:r>
            <a:r>
              <a:rPr lang="en-US" dirty="0"/>
              <a:t>, Rohnert Park, Ca., </a:t>
            </a:r>
          </a:p>
          <a:p>
            <a:pPr algn="ctr"/>
            <a:r>
              <a:rPr lang="en-US" b="1" dirty="0"/>
              <a:t>Santa Rosa Chamber of Commerce</a:t>
            </a:r>
            <a:r>
              <a:rPr lang="en-US" dirty="0"/>
              <a:t>, Santa Rosa, Ca</a:t>
            </a:r>
          </a:p>
          <a:p>
            <a:pPr algn="ctr"/>
            <a:r>
              <a:rPr lang="en-US" b="1" dirty="0"/>
              <a:t>Sonoma County Museum,</a:t>
            </a:r>
            <a:r>
              <a:rPr lang="en-US" dirty="0"/>
              <a:t> Santa Rosa, Ca</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3175174" y="4894933"/>
            <a:ext cx="2793651" cy="888889"/>
          </a:xfrm>
          <a:prstGeom prst="rect">
            <a:avLst/>
          </a:prstGeom>
        </p:spPr>
      </p:pic>
    </p:spTree>
    <p:extLst>
      <p:ext uri="{BB962C8B-B14F-4D97-AF65-F5344CB8AC3E}">
        <p14:creationId xmlns:p14="http://schemas.microsoft.com/office/powerpoint/2010/main" val="1951735108"/>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BC4954-D54B-496D-A316-7171D1758299}"/>
              </a:ext>
            </a:extLst>
          </p:cNvPr>
          <p:cNvPicPr>
            <a:picLocks noGrp="1" noChangeAspect="1"/>
          </p:cNvPicPr>
          <p:nvPr>
            <p:ph idx="1"/>
          </p:nvPr>
        </p:nvPicPr>
        <p:blipFill>
          <a:blip r:embed="rId2"/>
          <a:stretch>
            <a:fillRect/>
          </a:stretch>
        </p:blipFill>
        <p:spPr>
          <a:xfrm>
            <a:off x="2086983" y="1591056"/>
            <a:ext cx="5512838" cy="4260787"/>
          </a:xfrm>
        </p:spPr>
      </p:pic>
      <p:sp>
        <p:nvSpPr>
          <p:cNvPr id="3" name="Footer Placeholder 2">
            <a:extLst>
              <a:ext uri="{FF2B5EF4-FFF2-40B4-BE49-F238E27FC236}">
                <a16:creationId xmlns:a16="http://schemas.microsoft.com/office/drawing/2014/main" id="{C1A41D86-E8FF-492D-B17C-93DF68AB9B4A}"/>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D99F1603-31D3-4CEB-9E11-75F829CB9F54}"/>
              </a:ext>
            </a:extLst>
          </p:cNvPr>
          <p:cNvSpPr>
            <a:spLocks noGrp="1"/>
          </p:cNvSpPr>
          <p:nvPr>
            <p:ph type="title"/>
          </p:nvPr>
        </p:nvSpPr>
        <p:spPr/>
        <p:txBody>
          <a:bodyPr/>
          <a:lstStyle/>
          <a:p>
            <a:r>
              <a:rPr lang="en-US" dirty="0"/>
              <a:t>Bismarck Torres</a:t>
            </a:r>
          </a:p>
        </p:txBody>
      </p:sp>
    </p:spTree>
    <p:extLst>
      <p:ext uri="{BB962C8B-B14F-4D97-AF65-F5344CB8AC3E}">
        <p14:creationId xmlns:p14="http://schemas.microsoft.com/office/powerpoint/2010/main" val="1630138321"/>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1661318"/>
            <a:ext cx="7370064" cy="2819242"/>
          </a:xfrm>
        </p:spPr>
        <p:txBody>
          <a:bodyPr>
            <a:normAutofit/>
          </a:bodyPr>
          <a:lstStyle/>
          <a:p>
            <a:pPr marL="0" indent="0" algn="ctr">
              <a:buNone/>
            </a:pPr>
            <a:r>
              <a:rPr lang="en-US" b="1" dirty="0"/>
              <a:t>January – June 2016</a:t>
            </a:r>
            <a:endParaRPr lang="en-US" dirty="0"/>
          </a:p>
          <a:p>
            <a:pPr algn="ctr"/>
            <a:r>
              <a:rPr lang="en-US" b="1" dirty="0"/>
              <a:t>Third Street Cinemas</a:t>
            </a:r>
            <a:r>
              <a:rPr lang="en-US" dirty="0"/>
              <a:t>, Santa Rosa, Ca</a:t>
            </a:r>
          </a:p>
          <a:p>
            <a:pPr algn="ctr"/>
            <a:r>
              <a:rPr lang="en-US" b="1" dirty="0"/>
              <a:t>Sonoma State University</a:t>
            </a:r>
            <a:r>
              <a:rPr lang="en-US" dirty="0"/>
              <a:t>, Rohnert Park, Ca., </a:t>
            </a:r>
          </a:p>
          <a:p>
            <a:pPr algn="ctr"/>
            <a:r>
              <a:rPr lang="en-US" b="1" dirty="0"/>
              <a:t>Hispanic Chamber of Commerce</a:t>
            </a:r>
            <a:r>
              <a:rPr lang="en-US" dirty="0"/>
              <a:t>, Santa Rosa, Ca. </a:t>
            </a:r>
          </a:p>
          <a:p>
            <a:pPr algn="ctr"/>
            <a:r>
              <a:rPr lang="en-US" b="1" dirty="0"/>
              <a:t>Sonoma County Human Rights Commission</a:t>
            </a:r>
            <a:r>
              <a:rPr lang="en-US" dirty="0"/>
              <a:t>, </a:t>
            </a:r>
          </a:p>
          <a:p>
            <a:pPr algn="ctr"/>
            <a:r>
              <a:rPr lang="en-US" dirty="0"/>
              <a:t>Santa Rosa, Ca.</a:t>
            </a:r>
            <a:r>
              <a:rPr lang="en-US" b="1" dirty="0"/>
              <a:t> </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3175174" y="4877538"/>
            <a:ext cx="2793651" cy="888889"/>
          </a:xfrm>
          <a:prstGeom prst="rect">
            <a:avLst/>
          </a:prstGeom>
        </p:spPr>
      </p:pic>
    </p:spTree>
    <p:extLst>
      <p:ext uri="{BB962C8B-B14F-4D97-AF65-F5344CB8AC3E}">
        <p14:creationId xmlns:p14="http://schemas.microsoft.com/office/powerpoint/2010/main" val="609554625"/>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BF59EDF-9292-4489-9987-3CD1BEB28C4D}"/>
              </a:ext>
            </a:extLst>
          </p:cNvPr>
          <p:cNvPicPr>
            <a:picLocks noGrp="1" noChangeAspect="1"/>
          </p:cNvPicPr>
          <p:nvPr>
            <p:ph idx="1"/>
          </p:nvPr>
        </p:nvPicPr>
        <p:blipFill>
          <a:blip r:embed="rId2"/>
          <a:stretch>
            <a:fillRect/>
          </a:stretch>
        </p:blipFill>
        <p:spPr>
          <a:xfrm>
            <a:off x="1726981" y="1773936"/>
            <a:ext cx="6166906" cy="4114483"/>
          </a:xfrm>
        </p:spPr>
      </p:pic>
      <p:sp>
        <p:nvSpPr>
          <p:cNvPr id="3" name="Footer Placeholder 2">
            <a:extLst>
              <a:ext uri="{FF2B5EF4-FFF2-40B4-BE49-F238E27FC236}">
                <a16:creationId xmlns:a16="http://schemas.microsoft.com/office/drawing/2014/main" id="{F6B1AC56-28D1-42FA-AC48-7CB19CD6BA5D}"/>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154A5ED7-86B6-47B7-9410-69629BD63BD1}"/>
              </a:ext>
            </a:extLst>
          </p:cNvPr>
          <p:cNvSpPr>
            <a:spLocks noGrp="1"/>
          </p:cNvSpPr>
          <p:nvPr>
            <p:ph type="title"/>
          </p:nvPr>
        </p:nvSpPr>
        <p:spPr/>
        <p:txBody>
          <a:bodyPr/>
          <a:lstStyle/>
          <a:p>
            <a:r>
              <a:rPr lang="en-US" dirty="0" err="1"/>
              <a:t>Denia</a:t>
            </a:r>
            <a:r>
              <a:rPr lang="en-US" dirty="0"/>
              <a:t> Candela</a:t>
            </a:r>
          </a:p>
        </p:txBody>
      </p:sp>
    </p:spTree>
    <p:extLst>
      <p:ext uri="{BB962C8B-B14F-4D97-AF65-F5344CB8AC3E}">
        <p14:creationId xmlns:p14="http://schemas.microsoft.com/office/powerpoint/2010/main" val="1850791983"/>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1661318"/>
            <a:ext cx="7370064" cy="2819242"/>
          </a:xfrm>
        </p:spPr>
        <p:txBody>
          <a:bodyPr>
            <a:normAutofit/>
          </a:bodyPr>
          <a:lstStyle/>
          <a:p>
            <a:pPr marL="0" indent="0" algn="ctr">
              <a:buNone/>
            </a:pPr>
            <a:r>
              <a:rPr lang="en-US" b="1" dirty="0"/>
              <a:t>July- December 2016</a:t>
            </a:r>
            <a:endParaRPr lang="en-US" dirty="0"/>
          </a:p>
          <a:p>
            <a:pPr algn="ctr"/>
            <a:r>
              <a:rPr lang="en-US" b="1" dirty="0"/>
              <a:t>Democratic Party of Sonoma County</a:t>
            </a:r>
            <a:r>
              <a:rPr lang="en-US" dirty="0"/>
              <a:t>, </a:t>
            </a:r>
            <a:r>
              <a:rPr lang="en-US" dirty="0" err="1"/>
              <a:t>Penngrove</a:t>
            </a:r>
            <a:r>
              <a:rPr lang="en-US" dirty="0"/>
              <a:t>, Ca., </a:t>
            </a:r>
            <a:r>
              <a:rPr lang="en-US" b="1" dirty="0"/>
              <a:t>Bennett Valley Senior Center</a:t>
            </a:r>
            <a:r>
              <a:rPr lang="en-US" dirty="0"/>
              <a:t>, Santa Rosa, Ca., </a:t>
            </a:r>
          </a:p>
          <a:p>
            <a:pPr algn="ctr"/>
            <a:r>
              <a:rPr lang="en-US" b="1" dirty="0"/>
              <a:t>C Media Public Access TV</a:t>
            </a:r>
            <a:r>
              <a:rPr lang="en-US" dirty="0"/>
              <a:t>, Santa Rosa, Ca. </a:t>
            </a:r>
          </a:p>
          <a:p>
            <a:pPr algn="ctr"/>
            <a:r>
              <a:rPr lang="en-US" b="1" dirty="0"/>
              <a:t>Alexander Valley Film Festival</a:t>
            </a:r>
            <a:r>
              <a:rPr lang="en-US" dirty="0"/>
              <a:t>, Cloverdale Cinemas, Cloverdale, Ca. </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3175174" y="4912328"/>
            <a:ext cx="2793651" cy="888889"/>
          </a:xfrm>
          <a:prstGeom prst="rect">
            <a:avLst/>
          </a:prstGeom>
        </p:spPr>
      </p:pic>
    </p:spTree>
    <p:extLst>
      <p:ext uri="{BB962C8B-B14F-4D97-AF65-F5344CB8AC3E}">
        <p14:creationId xmlns:p14="http://schemas.microsoft.com/office/powerpoint/2010/main" val="3122036737"/>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1771826"/>
          </a:xfrm>
        </p:spPr>
        <p:txBody>
          <a:bodyPr>
            <a:normAutofit/>
          </a:bodyPr>
          <a:lstStyle/>
          <a:p>
            <a:r>
              <a:rPr lang="en-US" b="1" dirty="0"/>
              <a:t>Sponsorship through work?</a:t>
            </a:r>
            <a:r>
              <a:rPr lang="en-US" dirty="0"/>
              <a:t> </a:t>
            </a:r>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5" name="Content Placeholder 4"/>
          <p:cNvSpPr>
            <a:spLocks noGrp="1"/>
          </p:cNvSpPr>
          <p:nvPr>
            <p:ph sz="quarter" idx="14"/>
          </p:nvPr>
        </p:nvSpPr>
        <p:spPr>
          <a:xfrm>
            <a:off x="5225142" y="2679192"/>
            <a:ext cx="3461658" cy="3447288"/>
          </a:xfrm>
        </p:spPr>
        <p:txBody>
          <a:bodyPr>
            <a:normAutofit/>
          </a:bodyPr>
          <a:lstStyle/>
          <a:p>
            <a:pPr lvl="0"/>
            <a:r>
              <a:rPr lang="en-US" b="1" dirty="0"/>
              <a:t>Employment-based immigration. </a:t>
            </a:r>
            <a:r>
              <a:rPr lang="en-US" dirty="0"/>
              <a:t>Our laws provide no practical system for petitioning immigrant workers, either skilled or unskilled, from any country.  </a:t>
            </a:r>
          </a:p>
        </p:txBody>
      </p:sp>
      <p:pic>
        <p:nvPicPr>
          <p:cNvPr id="9" name="Picture 8"/>
          <p:cNvPicPr>
            <a:picLocks noChangeAspect="1"/>
          </p:cNvPicPr>
          <p:nvPr/>
        </p:nvPicPr>
        <p:blipFill>
          <a:blip r:embed="rId3"/>
          <a:stretch>
            <a:fillRect/>
          </a:stretch>
        </p:blipFill>
        <p:spPr>
          <a:xfrm>
            <a:off x="548641" y="2898648"/>
            <a:ext cx="4404847" cy="2925640"/>
          </a:xfrm>
          <a:prstGeom prst="rect">
            <a:avLst/>
          </a:prstGeom>
        </p:spPr>
      </p:pic>
    </p:spTree>
    <p:extLst>
      <p:ext uri="{BB962C8B-B14F-4D97-AF65-F5344CB8AC3E}">
        <p14:creationId xmlns:p14="http://schemas.microsoft.com/office/powerpoint/2010/main" val="3760726532"/>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F332694-63C2-4EDC-BBC9-89F37690B013}"/>
              </a:ext>
            </a:extLst>
          </p:cNvPr>
          <p:cNvPicPr>
            <a:picLocks noGrp="1" noChangeAspect="1"/>
          </p:cNvPicPr>
          <p:nvPr>
            <p:ph idx="1"/>
          </p:nvPr>
        </p:nvPicPr>
        <p:blipFill>
          <a:blip r:embed="rId2"/>
          <a:stretch>
            <a:fillRect/>
          </a:stretch>
        </p:blipFill>
        <p:spPr>
          <a:xfrm>
            <a:off x="2600465" y="1635954"/>
            <a:ext cx="3992786" cy="4340912"/>
          </a:xfrm>
        </p:spPr>
      </p:pic>
      <p:sp>
        <p:nvSpPr>
          <p:cNvPr id="3" name="Footer Placeholder 2">
            <a:extLst>
              <a:ext uri="{FF2B5EF4-FFF2-40B4-BE49-F238E27FC236}">
                <a16:creationId xmlns:a16="http://schemas.microsoft.com/office/drawing/2014/main" id="{D690AF2A-DDA3-4AF3-9393-1E92BAFDE8C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0381F944-0815-4C85-9BB1-B160F599D0CC}"/>
              </a:ext>
            </a:extLst>
          </p:cNvPr>
          <p:cNvSpPr>
            <a:spLocks noGrp="1"/>
          </p:cNvSpPr>
          <p:nvPr>
            <p:ph type="title"/>
          </p:nvPr>
        </p:nvSpPr>
        <p:spPr/>
        <p:txBody>
          <a:bodyPr/>
          <a:lstStyle/>
          <a:p>
            <a:r>
              <a:rPr lang="en-US" dirty="0"/>
              <a:t>Cristian </a:t>
            </a:r>
            <a:r>
              <a:rPr lang="en-US" dirty="0" err="1"/>
              <a:t>Fertino</a:t>
            </a:r>
            <a:endParaRPr lang="en-US" dirty="0"/>
          </a:p>
        </p:txBody>
      </p:sp>
    </p:spTree>
    <p:extLst>
      <p:ext uri="{BB962C8B-B14F-4D97-AF65-F5344CB8AC3E}">
        <p14:creationId xmlns:p14="http://schemas.microsoft.com/office/powerpoint/2010/main" val="3067225943"/>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1661318"/>
            <a:ext cx="7370064" cy="2819242"/>
          </a:xfrm>
        </p:spPr>
        <p:txBody>
          <a:bodyPr>
            <a:normAutofit fontScale="92500"/>
          </a:bodyPr>
          <a:lstStyle/>
          <a:p>
            <a:pPr marL="0" indent="0" algn="ctr">
              <a:buNone/>
            </a:pPr>
            <a:r>
              <a:rPr lang="en-US" b="1" dirty="0"/>
              <a:t>January – June 2017</a:t>
            </a:r>
            <a:endParaRPr lang="en-US" dirty="0"/>
          </a:p>
          <a:p>
            <a:pPr algn="ctr"/>
            <a:r>
              <a:rPr lang="en-US" b="1" dirty="0"/>
              <a:t>Green Music Center,</a:t>
            </a:r>
            <a:r>
              <a:rPr lang="en-US" dirty="0"/>
              <a:t> Rohnert Park, Ca., </a:t>
            </a:r>
          </a:p>
          <a:p>
            <a:pPr algn="ctr"/>
            <a:r>
              <a:rPr lang="en-US" b="1" dirty="0"/>
              <a:t>Performing Arts Center, Napa Valley College</a:t>
            </a:r>
            <a:r>
              <a:rPr lang="en-US" dirty="0"/>
              <a:t>, Napa, Ca</a:t>
            </a:r>
          </a:p>
          <a:p>
            <a:pPr algn="ctr"/>
            <a:r>
              <a:rPr lang="en-US" b="1" dirty="0"/>
              <a:t>Latinos in the Workplace Conference</a:t>
            </a:r>
            <a:r>
              <a:rPr lang="en-US" dirty="0"/>
              <a:t>, Santa Rosa, Ca., </a:t>
            </a:r>
          </a:p>
          <a:p>
            <a:pPr algn="ctr"/>
            <a:r>
              <a:rPr lang="en-US" b="1" dirty="0"/>
              <a:t>Napa Chapter of American Association of University Women, Napa</a:t>
            </a:r>
            <a:r>
              <a:rPr lang="en-US" dirty="0"/>
              <a:t>, </a:t>
            </a:r>
            <a:r>
              <a:rPr lang="en-US" b="1" dirty="0"/>
              <a:t> </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3175174" y="4773168"/>
            <a:ext cx="2793651" cy="888889"/>
          </a:xfrm>
          <a:prstGeom prst="rect">
            <a:avLst/>
          </a:prstGeom>
        </p:spPr>
      </p:pic>
    </p:spTree>
    <p:extLst>
      <p:ext uri="{BB962C8B-B14F-4D97-AF65-F5344CB8AC3E}">
        <p14:creationId xmlns:p14="http://schemas.microsoft.com/office/powerpoint/2010/main" val="2488127896"/>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F311AB-AFF1-44B6-ACD6-667CFB349A1B}"/>
              </a:ext>
            </a:extLst>
          </p:cNvPr>
          <p:cNvPicPr>
            <a:picLocks noGrp="1" noChangeAspect="1"/>
          </p:cNvPicPr>
          <p:nvPr>
            <p:ph idx="1"/>
          </p:nvPr>
        </p:nvPicPr>
        <p:blipFill>
          <a:blip r:embed="rId2"/>
          <a:stretch>
            <a:fillRect/>
          </a:stretch>
        </p:blipFill>
        <p:spPr>
          <a:xfrm>
            <a:off x="2432305" y="1604551"/>
            <a:ext cx="4344557" cy="4344557"/>
          </a:xfrm>
        </p:spPr>
      </p:pic>
      <p:sp>
        <p:nvSpPr>
          <p:cNvPr id="3" name="Footer Placeholder 2">
            <a:extLst>
              <a:ext uri="{FF2B5EF4-FFF2-40B4-BE49-F238E27FC236}">
                <a16:creationId xmlns:a16="http://schemas.microsoft.com/office/drawing/2014/main" id="{1B76077D-761C-4F5D-8C15-403C456C0FC8}"/>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B12F0597-1B86-4504-9645-8E977AFF04AB}"/>
              </a:ext>
            </a:extLst>
          </p:cNvPr>
          <p:cNvSpPr>
            <a:spLocks noGrp="1"/>
          </p:cNvSpPr>
          <p:nvPr>
            <p:ph type="title"/>
          </p:nvPr>
        </p:nvSpPr>
        <p:spPr/>
        <p:txBody>
          <a:bodyPr/>
          <a:lstStyle/>
          <a:p>
            <a:r>
              <a:rPr lang="en-US" dirty="0"/>
              <a:t>Victor Escobar</a:t>
            </a:r>
          </a:p>
        </p:txBody>
      </p:sp>
    </p:spTree>
    <p:extLst>
      <p:ext uri="{BB962C8B-B14F-4D97-AF65-F5344CB8AC3E}">
        <p14:creationId xmlns:p14="http://schemas.microsoft.com/office/powerpoint/2010/main" val="3861296736"/>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1443-5978-40DF-B362-710BF59079B7}"/>
              </a:ext>
            </a:extLst>
          </p:cNvPr>
          <p:cNvSpPr>
            <a:spLocks noGrp="1"/>
          </p:cNvSpPr>
          <p:nvPr>
            <p:ph idx="1"/>
          </p:nvPr>
        </p:nvSpPr>
        <p:spPr>
          <a:xfrm>
            <a:off x="694944" y="1661318"/>
            <a:ext cx="7370064" cy="2819242"/>
          </a:xfrm>
        </p:spPr>
        <p:txBody>
          <a:bodyPr>
            <a:normAutofit/>
          </a:bodyPr>
          <a:lstStyle/>
          <a:p>
            <a:pPr marL="0" indent="0" algn="ctr">
              <a:buNone/>
            </a:pPr>
            <a:r>
              <a:rPr lang="en-US" b="1" dirty="0"/>
              <a:t>July- December 2017</a:t>
            </a:r>
            <a:endParaRPr lang="en-US" dirty="0"/>
          </a:p>
          <a:p>
            <a:pPr algn="ctr"/>
            <a:r>
              <a:rPr lang="en-US" b="1" dirty="0"/>
              <a:t>Sonoma County Lodging Association, </a:t>
            </a:r>
            <a:r>
              <a:rPr lang="en-US" dirty="0"/>
              <a:t>Santa Rosa</a:t>
            </a:r>
          </a:p>
          <a:p>
            <a:pPr algn="ctr"/>
            <a:r>
              <a:rPr lang="en-US" b="1" dirty="0"/>
              <a:t>Mendocino Community College, </a:t>
            </a:r>
            <a:r>
              <a:rPr lang="en-US" dirty="0"/>
              <a:t>Ukiah, </a:t>
            </a:r>
          </a:p>
          <a:p>
            <a:pPr algn="ctr"/>
            <a:r>
              <a:rPr lang="en-US" b="1" dirty="0" err="1"/>
              <a:t>Analy</a:t>
            </a:r>
            <a:r>
              <a:rPr lang="en-US" b="1" dirty="0"/>
              <a:t> High School</a:t>
            </a:r>
            <a:r>
              <a:rPr lang="en-US" dirty="0"/>
              <a:t>, Sebastopol, Ca. </a:t>
            </a:r>
          </a:p>
          <a:p>
            <a:pPr algn="ctr"/>
            <a:r>
              <a:rPr lang="en-US" b="1" dirty="0"/>
              <a:t>Sebastopol Center for the Arts, </a:t>
            </a:r>
            <a:r>
              <a:rPr lang="en-US" dirty="0"/>
              <a:t>Sebastopol, Ca. </a:t>
            </a:r>
          </a:p>
        </p:txBody>
      </p:sp>
      <p:sp>
        <p:nvSpPr>
          <p:cNvPr id="3" name="Footer Placeholder 2">
            <a:extLst>
              <a:ext uri="{FF2B5EF4-FFF2-40B4-BE49-F238E27FC236}">
                <a16:creationId xmlns:a16="http://schemas.microsoft.com/office/drawing/2014/main" id="{4D7DC268-35F0-4FF6-8205-610034463B33}"/>
              </a:ext>
            </a:extLst>
          </p:cNvPr>
          <p:cNvSpPr>
            <a:spLocks noGrp="1"/>
          </p:cNvSpPr>
          <p:nvPr>
            <p:ph type="ftr" sz="quarter" idx="11"/>
          </p:nvPr>
        </p:nvSpPr>
        <p:spPr/>
        <p:txBody>
          <a:bodyPr/>
          <a:lstStyle/>
          <a:p>
            <a:r>
              <a:rPr lang="en-US"/>
              <a:t>© Liliana Gallelli, Attorney at Law/Licenciada (707) 433-2060</a:t>
            </a:r>
          </a:p>
        </p:txBody>
      </p:sp>
      <p:sp>
        <p:nvSpPr>
          <p:cNvPr id="4" name="Title 3">
            <a:extLst>
              <a:ext uri="{FF2B5EF4-FFF2-40B4-BE49-F238E27FC236}">
                <a16:creationId xmlns:a16="http://schemas.microsoft.com/office/drawing/2014/main" id="{93BD12D6-DE22-4C1D-8B1D-084D14E33A55}"/>
              </a:ext>
            </a:extLst>
          </p:cNvPr>
          <p:cNvSpPr>
            <a:spLocks noGrp="1"/>
          </p:cNvSpPr>
          <p:nvPr>
            <p:ph type="title"/>
          </p:nvPr>
        </p:nvSpPr>
        <p:spPr/>
        <p:txBody>
          <a:bodyPr>
            <a:normAutofit fontScale="90000"/>
          </a:bodyPr>
          <a:lstStyle/>
          <a:p>
            <a:r>
              <a:rPr lang="en-US" dirty="0"/>
              <a:t>Where have our films been shown?</a:t>
            </a:r>
          </a:p>
        </p:txBody>
      </p:sp>
      <p:pic>
        <p:nvPicPr>
          <p:cNvPr id="6" name="Picture 5">
            <a:extLst>
              <a:ext uri="{FF2B5EF4-FFF2-40B4-BE49-F238E27FC236}">
                <a16:creationId xmlns:a16="http://schemas.microsoft.com/office/drawing/2014/main" id="{B26340BF-8BE6-4143-80B1-4550FA8AD265}"/>
              </a:ext>
            </a:extLst>
          </p:cNvPr>
          <p:cNvPicPr>
            <a:picLocks noChangeAspect="1"/>
          </p:cNvPicPr>
          <p:nvPr/>
        </p:nvPicPr>
        <p:blipFill>
          <a:blip r:embed="rId2"/>
          <a:stretch>
            <a:fillRect/>
          </a:stretch>
        </p:blipFill>
        <p:spPr>
          <a:xfrm>
            <a:off x="3175174" y="4773168"/>
            <a:ext cx="2793651" cy="888889"/>
          </a:xfrm>
          <a:prstGeom prst="rect">
            <a:avLst/>
          </a:prstGeom>
        </p:spPr>
      </p:pic>
    </p:spTree>
    <p:extLst>
      <p:ext uri="{BB962C8B-B14F-4D97-AF65-F5344CB8AC3E}">
        <p14:creationId xmlns:p14="http://schemas.microsoft.com/office/powerpoint/2010/main" val="636726455"/>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5443" y="474595"/>
            <a:ext cx="7671827" cy="1938992"/>
          </a:xfrm>
          <a:prstGeom prst="rect">
            <a:avLst/>
          </a:prstGeom>
          <a:noFill/>
        </p:spPr>
        <p:txBody>
          <a:bodyPr wrap="square" rtlCol="0">
            <a:spAutoFit/>
          </a:bodyPr>
          <a:lstStyle/>
          <a:p>
            <a:pPr algn="ctr"/>
            <a:r>
              <a:rPr lang="en-US" sz="4000" dirty="0">
                <a:ln>
                  <a:solidFill>
                    <a:schemeClr val="tx1">
                      <a:lumMod val="95000"/>
                      <a:alpha val="85000"/>
                    </a:schemeClr>
                  </a:solidFill>
                </a:ln>
                <a:effectLst/>
              </a:rPr>
              <a:t>Thank you for your time</a:t>
            </a:r>
          </a:p>
          <a:p>
            <a:pPr algn="ctr"/>
            <a:r>
              <a:rPr lang="en-US" sz="4000" dirty="0">
                <a:solidFill>
                  <a:srgbClr val="FF0000"/>
                </a:solidFill>
                <a:effectLst/>
              </a:rPr>
              <a:t>GRACIAS POR SU ATENCION </a:t>
            </a:r>
            <a:br>
              <a:rPr lang="en-US" sz="4000" dirty="0">
                <a:solidFill>
                  <a:srgbClr val="FF0000"/>
                </a:solidFill>
                <a:effectLst/>
              </a:rPr>
            </a:br>
            <a:r>
              <a:rPr lang="en-US" sz="4000" dirty="0">
                <a:solidFill>
                  <a:srgbClr val="FF0000"/>
                </a:solidFill>
                <a:effectLst/>
              </a:rPr>
              <a:t>Y TIEMPO</a:t>
            </a:r>
          </a:p>
        </p:txBody>
      </p:sp>
      <p:sp>
        <p:nvSpPr>
          <p:cNvPr id="3" name="Footer Placeholder 2"/>
          <p:cNvSpPr>
            <a:spLocks noGrp="1"/>
          </p:cNvSpPr>
          <p:nvPr>
            <p:ph type="ftr" sz="quarter" idx="11"/>
          </p:nvPr>
        </p:nvSpPr>
        <p:spPr>
          <a:xfrm>
            <a:off x="193638" y="6250164"/>
            <a:ext cx="4068488" cy="365125"/>
          </a:xfrm>
        </p:spPr>
        <p:txBody>
          <a:bodyPr/>
          <a:lstStyle/>
          <a:p>
            <a:r>
              <a:rPr lang="en-US" dirty="0"/>
              <a:t>©  </a:t>
            </a:r>
            <a:r>
              <a:rPr lang="en-US" dirty="0" err="1"/>
              <a:t>powerpoint</a:t>
            </a:r>
            <a:r>
              <a:rPr lang="en-US" dirty="0"/>
              <a:t> Christopher Kerosky, Attorney at Law (707) 433-2060</a:t>
            </a:r>
          </a:p>
          <a:p>
            <a:endParaRPr lang="en-US" dirty="0"/>
          </a:p>
        </p:txBody>
      </p:sp>
      <p:pic>
        <p:nvPicPr>
          <p:cNvPr id="5" name="Picture 4" descr="C:\Users\ckero\AppData\Local\Microsoft\Windows\INetCache\Content.Word\MADF_Photo_Collage 2017.jpg">
            <a:extLst>
              <a:ext uri="{FF2B5EF4-FFF2-40B4-BE49-F238E27FC236}">
                <a16:creationId xmlns:a16="http://schemas.microsoft.com/office/drawing/2014/main" id="{BEDCD659-6249-49F7-997A-05D0258105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97830" y="2273082"/>
            <a:ext cx="4557865" cy="4043742"/>
          </a:xfrm>
          <a:prstGeom prst="rect">
            <a:avLst/>
          </a:prstGeom>
          <a:noFill/>
          <a:ln>
            <a:noFill/>
          </a:ln>
        </p:spPr>
      </p:pic>
    </p:spTree>
    <p:extLst>
      <p:ext uri="{BB962C8B-B14F-4D97-AF65-F5344CB8AC3E}">
        <p14:creationId xmlns:p14="http://schemas.microsoft.com/office/powerpoint/2010/main" val="821461150"/>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0532" y="2043326"/>
            <a:ext cx="4088162" cy="4736623"/>
          </a:xfrm>
        </p:spPr>
        <p:txBody>
          <a:bodyPr>
            <a:normAutofit fontScale="92500" lnSpcReduction="20000"/>
          </a:bodyPr>
          <a:lstStyle/>
          <a:p>
            <a:pPr lvl="0"/>
            <a:r>
              <a:rPr lang="en-US" dirty="0"/>
              <a:t>It’s even difficult for people with advanced degrees and high paying jobs in Silicon Valley.  </a:t>
            </a:r>
          </a:p>
          <a:p>
            <a:pPr lvl="0"/>
            <a:r>
              <a:rPr lang="en-US" dirty="0"/>
              <a:t>For the last 5 years, all of the H1b professional visas were used up on the first day of the application season. A lottery has to be held to choose which 1 out of 3 envelopes will be opened.  </a:t>
            </a:r>
          </a:p>
          <a:p>
            <a:pPr lvl="0"/>
            <a:r>
              <a:rPr lang="en-US" dirty="0"/>
              <a:t>This means even Google can count on only one-third of their applicants to be considered.</a:t>
            </a:r>
          </a:p>
          <a:p>
            <a:endParaRPr lang="en-US" dirty="0"/>
          </a:p>
          <a:p>
            <a:endParaRPr lang="en-US" dirty="0"/>
          </a:p>
        </p:txBody>
      </p:sp>
      <p:sp>
        <p:nvSpPr>
          <p:cNvPr id="3" name="Footer Placeholder 2"/>
          <p:cNvSpPr>
            <a:spLocks noGrp="1"/>
          </p:cNvSpPr>
          <p:nvPr>
            <p:ph type="ftr" sz="quarter" idx="11"/>
          </p:nvPr>
        </p:nvSpPr>
        <p:spPr>
          <a:xfrm>
            <a:off x="193638" y="6371929"/>
            <a:ext cx="3786691" cy="365125"/>
          </a:xfrm>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p:txBody>
          <a:bodyPr>
            <a:normAutofit/>
          </a:bodyPr>
          <a:lstStyle/>
          <a:p>
            <a:r>
              <a:rPr lang="en-US" dirty="0"/>
              <a:t>Hi-tech brain drain</a:t>
            </a:r>
          </a:p>
        </p:txBody>
      </p:sp>
      <p:pic>
        <p:nvPicPr>
          <p:cNvPr id="7" name="Picture 6"/>
          <p:cNvPicPr>
            <a:picLocks noChangeAspect="1"/>
          </p:cNvPicPr>
          <p:nvPr/>
        </p:nvPicPr>
        <p:blipFill>
          <a:blip r:embed="rId3"/>
          <a:stretch>
            <a:fillRect/>
          </a:stretch>
        </p:blipFill>
        <p:spPr>
          <a:xfrm>
            <a:off x="4543425" y="2557713"/>
            <a:ext cx="4319580" cy="2991309"/>
          </a:xfrm>
          <a:prstGeom prst="rect">
            <a:avLst/>
          </a:prstGeom>
        </p:spPr>
      </p:pic>
    </p:spTree>
    <p:extLst>
      <p:ext uri="{BB962C8B-B14F-4D97-AF65-F5344CB8AC3E}">
        <p14:creationId xmlns:p14="http://schemas.microsoft.com/office/powerpoint/2010/main" val="127216171"/>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60904"/>
            <a:ext cx="4313237" cy="3802900"/>
          </a:xfrm>
        </p:spPr>
        <p:txBody>
          <a:bodyPr>
            <a:normAutofit/>
          </a:bodyPr>
          <a:lstStyle/>
          <a:p>
            <a:pPr marL="0" lvl="0" indent="0">
              <a:buNone/>
            </a:pPr>
            <a:r>
              <a:rPr lang="en-US" sz="3200" b="1" dirty="0"/>
              <a:t>Immigration rules based on regional basis favor immigrants from Europe and other developed countries. </a:t>
            </a:r>
            <a:endParaRPr lang="en-US" sz="3200" dirty="0"/>
          </a:p>
          <a:p>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a:xfrm>
            <a:off x="457200" y="425303"/>
            <a:ext cx="8229600" cy="1252728"/>
          </a:xfrm>
        </p:spPr>
        <p:txBody>
          <a:bodyPr>
            <a:normAutofit/>
          </a:bodyPr>
          <a:lstStyle/>
          <a:p>
            <a:r>
              <a:rPr lang="en-US" dirty="0"/>
              <a:t>Bias against Mexico?</a:t>
            </a:r>
          </a:p>
        </p:txBody>
      </p:sp>
      <p:pic>
        <p:nvPicPr>
          <p:cNvPr id="9" name="Picture 8"/>
          <p:cNvPicPr>
            <a:picLocks noChangeAspect="1"/>
          </p:cNvPicPr>
          <p:nvPr/>
        </p:nvPicPr>
        <p:blipFill>
          <a:blip r:embed="rId3"/>
          <a:stretch>
            <a:fillRect/>
          </a:stretch>
        </p:blipFill>
        <p:spPr>
          <a:xfrm>
            <a:off x="4770438" y="2660904"/>
            <a:ext cx="3694176" cy="2935224"/>
          </a:xfrm>
          <a:prstGeom prst="rect">
            <a:avLst/>
          </a:prstGeom>
        </p:spPr>
      </p:pic>
    </p:spTree>
    <p:extLst>
      <p:ext uri="{BB962C8B-B14F-4D97-AF65-F5344CB8AC3E}">
        <p14:creationId xmlns:p14="http://schemas.microsoft.com/office/powerpoint/2010/main" val="1341733231"/>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1543"/>
            <a:ext cx="8229600" cy="980898"/>
          </a:xfrm>
        </p:spPr>
        <p:txBody>
          <a:bodyPr>
            <a:noAutofit/>
          </a:bodyPr>
          <a:lstStyle/>
          <a:p>
            <a:r>
              <a:rPr lang="en-US" sz="4800" b="1" dirty="0"/>
              <a:t>Fair?</a:t>
            </a:r>
            <a:br>
              <a:rPr lang="en-US" sz="4800" b="1" dirty="0"/>
            </a:br>
            <a:endParaRPr lang="en-US" sz="4800" b="1" dirty="0"/>
          </a:p>
        </p:txBody>
      </p:sp>
      <p:sp>
        <p:nvSpPr>
          <p:cNvPr id="7" name="Footer Placeholder 6"/>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Content Placeholder 3"/>
          <p:cNvSpPr>
            <a:spLocks noGrp="1"/>
          </p:cNvSpPr>
          <p:nvPr>
            <p:ph sz="quarter" idx="14"/>
          </p:nvPr>
        </p:nvSpPr>
        <p:spPr>
          <a:xfrm>
            <a:off x="3980329" y="1548161"/>
            <a:ext cx="4874455" cy="4736066"/>
          </a:xfrm>
        </p:spPr>
        <p:txBody>
          <a:bodyPr>
            <a:noAutofit/>
          </a:bodyPr>
          <a:lstStyle/>
          <a:p>
            <a:pPr lvl="0"/>
            <a:r>
              <a:rPr lang="en-US" dirty="0"/>
              <a:t>A</a:t>
            </a:r>
            <a:r>
              <a:rPr lang="en-US" b="1" dirty="0"/>
              <a:t> </a:t>
            </a:r>
            <a:r>
              <a:rPr lang="en-US" dirty="0"/>
              <a:t>European who comes as an adult on his own volition and spends 10 years here illegally working and living can marry and get a green card in 4-6 months.  </a:t>
            </a:r>
          </a:p>
          <a:p>
            <a:pPr lvl="0"/>
            <a:r>
              <a:rPr lang="en-US" dirty="0"/>
              <a:t>A Mexican who came as an infant with his parents and spent his whole life here who marries a US citizen must seek a discretionary waiver and must leave the country?</a:t>
            </a:r>
          </a:p>
          <a:p>
            <a:pPr lvl="0"/>
            <a:r>
              <a:rPr lang="en-US" dirty="0"/>
              <a:t>How fair is that?</a:t>
            </a:r>
          </a:p>
        </p:txBody>
      </p:sp>
      <p:pic>
        <p:nvPicPr>
          <p:cNvPr id="9" name="Picture 8"/>
          <p:cNvPicPr>
            <a:picLocks noChangeAspect="1"/>
          </p:cNvPicPr>
          <p:nvPr/>
        </p:nvPicPr>
        <p:blipFill>
          <a:blip r:embed="rId3"/>
          <a:stretch>
            <a:fillRect/>
          </a:stretch>
        </p:blipFill>
        <p:spPr>
          <a:xfrm>
            <a:off x="993796" y="4078224"/>
            <a:ext cx="2957968" cy="1863173"/>
          </a:xfrm>
          <a:prstGeom prst="rect">
            <a:avLst/>
          </a:prstGeom>
        </p:spPr>
      </p:pic>
      <p:pic>
        <p:nvPicPr>
          <p:cNvPr id="11" name="Picture 10"/>
          <p:cNvPicPr>
            <a:picLocks noChangeAspect="1"/>
          </p:cNvPicPr>
          <p:nvPr/>
        </p:nvPicPr>
        <p:blipFill>
          <a:blip r:embed="rId4"/>
          <a:stretch>
            <a:fillRect/>
          </a:stretch>
        </p:blipFill>
        <p:spPr>
          <a:xfrm>
            <a:off x="993796" y="1965960"/>
            <a:ext cx="2826253" cy="1865327"/>
          </a:xfrm>
          <a:prstGeom prst="rect">
            <a:avLst/>
          </a:prstGeom>
        </p:spPr>
      </p:pic>
    </p:spTree>
    <p:extLst>
      <p:ext uri="{BB962C8B-B14F-4D97-AF65-F5344CB8AC3E}">
        <p14:creationId xmlns:p14="http://schemas.microsoft.com/office/powerpoint/2010/main" val="1450315243"/>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71004"/>
            <a:ext cx="3456432" cy="4228044"/>
          </a:xfrm>
        </p:spPr>
        <p:txBody>
          <a:bodyPr>
            <a:normAutofit/>
          </a:bodyPr>
          <a:lstStyle/>
          <a:p>
            <a:pPr marL="0" lvl="0" indent="0">
              <a:buNone/>
            </a:pPr>
            <a:r>
              <a:rPr lang="en-US" sz="3200" b="1" dirty="0"/>
              <a:t>1997 law punishes Mexicans who returned home </a:t>
            </a:r>
            <a:br>
              <a:rPr lang="en-US" sz="3200" b="1" dirty="0"/>
            </a:br>
            <a:r>
              <a:rPr lang="en-US" sz="3200" b="1" dirty="0"/>
              <a:t>for a visit. They are permanently barred from permanent residence. </a:t>
            </a:r>
            <a:endParaRPr lang="en-US" sz="3200" dirty="0"/>
          </a:p>
          <a:p>
            <a:endParaRPr lang="en-US" dirty="0"/>
          </a:p>
        </p:txBody>
      </p:sp>
      <p:sp>
        <p:nvSpPr>
          <p:cNvPr id="3" name="Footer Placeholder 2"/>
          <p:cNvSpPr>
            <a:spLocks noGrp="1"/>
          </p:cNvSpPr>
          <p:nvPr>
            <p:ph type="ftr" sz="quarter" idx="11"/>
          </p:nvPr>
        </p:nvSpPr>
        <p:spPr/>
        <p:txBody>
          <a:bodyPr/>
          <a:lstStyle/>
          <a:p>
            <a:r>
              <a:rPr lang="en-US" dirty="0"/>
              <a:t>© </a:t>
            </a:r>
            <a:r>
              <a:rPr lang="en-US" dirty="0" err="1"/>
              <a:t>powerpoint</a:t>
            </a:r>
            <a:r>
              <a:rPr lang="en-US" dirty="0"/>
              <a:t> Christopher Kerosky, Attorney at Law (707) 433-2060</a:t>
            </a:r>
          </a:p>
        </p:txBody>
      </p:sp>
      <p:sp>
        <p:nvSpPr>
          <p:cNvPr id="4" name="Title 3"/>
          <p:cNvSpPr>
            <a:spLocks noGrp="1"/>
          </p:cNvSpPr>
          <p:nvPr>
            <p:ph type="title"/>
          </p:nvPr>
        </p:nvSpPr>
        <p:spPr/>
        <p:txBody>
          <a:bodyPr>
            <a:normAutofit/>
          </a:bodyPr>
          <a:lstStyle/>
          <a:p>
            <a:r>
              <a:rPr lang="en-US" dirty="0"/>
              <a:t>The Permanent (Mexican) Bar</a:t>
            </a:r>
          </a:p>
        </p:txBody>
      </p:sp>
      <p:pic>
        <p:nvPicPr>
          <p:cNvPr id="6" name="Picture 5"/>
          <p:cNvPicPr>
            <a:picLocks noChangeAspect="1"/>
          </p:cNvPicPr>
          <p:nvPr/>
        </p:nvPicPr>
        <p:blipFill>
          <a:blip r:embed="rId3"/>
          <a:stretch>
            <a:fillRect/>
          </a:stretch>
        </p:blipFill>
        <p:spPr>
          <a:xfrm>
            <a:off x="3752200" y="2505097"/>
            <a:ext cx="4323387" cy="2959857"/>
          </a:xfrm>
          <a:prstGeom prst="rect">
            <a:avLst/>
          </a:prstGeom>
        </p:spPr>
      </p:pic>
    </p:spTree>
    <p:extLst>
      <p:ext uri="{BB962C8B-B14F-4D97-AF65-F5344CB8AC3E}">
        <p14:creationId xmlns:p14="http://schemas.microsoft.com/office/powerpoint/2010/main" val="393205325"/>
      </p:ext>
    </p:extLst>
  </p:cSld>
  <p:clrMapOvr>
    <a:masterClrMapping/>
  </p:clrMapOvr>
  <mc:AlternateContent xmlns:mc="http://schemas.openxmlformats.org/markup-compatibility/2006" xmlns:p14="http://schemas.microsoft.com/office/powerpoint/2010/main">
    <mc:Choice Requires="p14">
      <p:transition spd="slow" p14:dur="3250" advTm="10000">
        <p14:reveal/>
      </p:transition>
    </mc:Choice>
    <mc:Fallback xmlns="">
      <p:transition spd="slow" advTm="10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3034</TotalTime>
  <Words>4612</Words>
  <Application>Microsoft Office PowerPoint</Application>
  <PresentationFormat>On-screen Show (4:3)</PresentationFormat>
  <Paragraphs>351</Paragraphs>
  <Slides>54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Candara</vt:lpstr>
      <vt:lpstr>Century</vt:lpstr>
      <vt:lpstr>Symbol</vt:lpstr>
      <vt:lpstr>Waveform</vt:lpstr>
      <vt:lpstr>What You Need to Know about Immigrants and Immigration 7 Common Myths</vt:lpstr>
      <vt:lpstr>Re-Defining Immigrants</vt:lpstr>
      <vt:lpstr>MYTH #1: Undocumented Immigrants could come the legal way, but choose to be here illegally. </vt:lpstr>
      <vt:lpstr>Sponsorship through family?</vt:lpstr>
      <vt:lpstr>Sponsorship through work? </vt:lpstr>
      <vt:lpstr>Hi-tech brain drain</vt:lpstr>
      <vt:lpstr>Bias against Mexico?</vt:lpstr>
      <vt:lpstr>Fair? </vt:lpstr>
      <vt:lpstr>The Permanent (Mexican) Bar</vt:lpstr>
      <vt:lpstr>Bottom line </vt:lpstr>
      <vt:lpstr>Immigration Fairness</vt:lpstr>
      <vt:lpstr>MYTH #2. Our borders are porous  and immigrants virtually enter the U.S. at will. </vt:lpstr>
      <vt:lpstr>INVASION FROM MEXICO? Actually a Net Drop in immigration </vt:lpstr>
      <vt:lpstr>UNDOCUMENTED IMMIGRATION 40% are visa overstays </vt:lpstr>
      <vt:lpstr>MYTH #3: Immigrants receive a lot of public benefits and therefore are a huge drain on our society’s resources</vt:lpstr>
      <vt:lpstr>Family and Work</vt:lpstr>
      <vt:lpstr>NO ENTITLEMENT </vt:lpstr>
      <vt:lpstr>MYTH #4: Undocumented immigrants do not pay taxes.</vt:lpstr>
      <vt:lpstr>Paying in for others</vt:lpstr>
      <vt:lpstr>MYTH #5: Undocumented immigrants are  more responsible for crime than  documented persons. </vt:lpstr>
      <vt:lpstr>Better than average hombre</vt:lpstr>
      <vt:lpstr>Crime drops as immigration increases</vt:lpstr>
      <vt:lpstr>MYTH #6: Immigration and immigration reform hurts our economy.</vt:lpstr>
      <vt:lpstr>IMMIGRATION REFORM U.S. born citizens benefit too </vt:lpstr>
      <vt:lpstr>Good for GNP</vt:lpstr>
      <vt:lpstr>MYTH #7: Present-day immigrants are uneducated and do not assimilate to our society, unlike prior immigrants, and therefore they threaten our “American way of life”.</vt:lpstr>
      <vt:lpstr>HABLA INGLES </vt:lpstr>
      <vt:lpstr>Gracias a Dios</vt:lpstr>
      <vt:lpstr> Family comes first </vt:lpstr>
      <vt:lpstr>Graduates</vt:lpstr>
      <vt:lpstr>Sources</vt:lpstr>
      <vt:lpstr>PowerPoint Presentation</vt:lpstr>
      <vt:lpstr>PowerPoint Presentation</vt:lpstr>
      <vt:lpstr>PowerPoint Presentation</vt:lpstr>
      <vt:lpstr>PowerPoint Presentation</vt:lpstr>
      <vt:lpstr>PowerPoint Presentation</vt:lpstr>
      <vt:lpstr>PowerPoint Presentation</vt:lpstr>
      <vt:lpstr> WHO IS BROADCASTING OUR VIDEOS? Here is a sampling of the PBS stations that have broadcasted our videos:</vt:lpstr>
      <vt:lpstr>Where have our films been shown?</vt:lpstr>
      <vt:lpstr>Maria de los Angeles</vt:lpstr>
      <vt:lpstr>Where have our films been shown?</vt:lpstr>
      <vt:lpstr>Diego and Gio</vt:lpstr>
      <vt:lpstr>Where have our films been shown?</vt:lpstr>
      <vt:lpstr>Adrian Reyes</vt:lpstr>
      <vt:lpstr>Where have our films been shown?</vt:lpstr>
      <vt:lpstr>Bismarck Torres</vt:lpstr>
      <vt:lpstr>Where have our films been shown?</vt:lpstr>
      <vt:lpstr>Denia Candela</vt:lpstr>
      <vt:lpstr>Where have our films been shown?</vt:lpstr>
      <vt:lpstr>Cristian Fertino</vt:lpstr>
      <vt:lpstr>Where have our films been shown?</vt:lpstr>
      <vt:lpstr>Victor Escobar</vt:lpstr>
      <vt:lpstr>Where have our films been shown?</vt:lpstr>
      <vt:lpstr>PowerPoint Presentation</vt:lpstr>
    </vt:vector>
  </TitlesOfParts>
  <Company>Liliana Gallelli Law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Forum Sonoma County Library May 22, 2014</dc:title>
  <dc:creator>Liliana Gallelli</dc:creator>
  <cp:lastModifiedBy>Christopher Kerosky</cp:lastModifiedBy>
  <cp:revision>132</cp:revision>
  <cp:lastPrinted>2017-04-10T07:19:52Z</cp:lastPrinted>
  <dcterms:created xsi:type="dcterms:W3CDTF">2014-05-21T03:37:55Z</dcterms:created>
  <dcterms:modified xsi:type="dcterms:W3CDTF">2019-11-21T18:37:42Z</dcterms:modified>
</cp:coreProperties>
</file>